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31"/>
  </p:notesMasterIdLst>
  <p:handoutMasterIdLst>
    <p:handoutMasterId r:id="rId32"/>
  </p:handoutMasterIdLst>
  <p:sldIdLst>
    <p:sldId id="474" r:id="rId2"/>
    <p:sldId id="805" r:id="rId3"/>
    <p:sldId id="797" r:id="rId4"/>
    <p:sldId id="785" r:id="rId5"/>
    <p:sldId id="782" r:id="rId6"/>
    <p:sldId id="738" r:id="rId7"/>
    <p:sldId id="737" r:id="rId8"/>
    <p:sldId id="786" r:id="rId9"/>
    <p:sldId id="739" r:id="rId10"/>
    <p:sldId id="740" r:id="rId11"/>
    <p:sldId id="800" r:id="rId12"/>
    <p:sldId id="807" r:id="rId13"/>
    <p:sldId id="762" r:id="rId14"/>
    <p:sldId id="799" r:id="rId15"/>
    <p:sldId id="793" r:id="rId16"/>
    <p:sldId id="742" r:id="rId17"/>
    <p:sldId id="801" r:id="rId18"/>
    <p:sldId id="763" r:id="rId19"/>
    <p:sldId id="764" r:id="rId20"/>
    <p:sldId id="747" r:id="rId21"/>
    <p:sldId id="791" r:id="rId22"/>
    <p:sldId id="781" r:id="rId23"/>
    <p:sldId id="809" r:id="rId24"/>
    <p:sldId id="810" r:id="rId25"/>
    <p:sldId id="811" r:id="rId26"/>
    <p:sldId id="812" r:id="rId27"/>
    <p:sldId id="794" r:id="rId28"/>
    <p:sldId id="795" r:id="rId29"/>
    <p:sldId id="803" r:id="rId30"/>
  </p:sldIdLst>
  <p:sldSz cx="9144000" cy="6858000" type="screen4x3"/>
  <p:notesSz cx="7162800" cy="9372600"/>
  <p:defaultTextStyle>
    <a:defPPr>
      <a:defRPr lang="en-US"/>
    </a:defPPr>
    <a:lvl1pPr algn="ctr" rtl="0" fontAlgn="base">
      <a:spcBef>
        <a:spcPct val="0"/>
      </a:spcBef>
      <a:spcAft>
        <a:spcPct val="0"/>
      </a:spcAft>
      <a:defRPr b="1" i="1" kern="1200">
        <a:solidFill>
          <a:srgbClr val="FFFF00"/>
        </a:solidFill>
        <a:latin typeface="Arial" charset="0"/>
        <a:ea typeface="+mn-ea"/>
        <a:cs typeface="+mn-cs"/>
      </a:defRPr>
    </a:lvl1pPr>
    <a:lvl2pPr marL="457200" algn="ctr" rtl="0" fontAlgn="base">
      <a:spcBef>
        <a:spcPct val="0"/>
      </a:spcBef>
      <a:spcAft>
        <a:spcPct val="0"/>
      </a:spcAft>
      <a:defRPr b="1" i="1" kern="1200">
        <a:solidFill>
          <a:srgbClr val="FFFF00"/>
        </a:solidFill>
        <a:latin typeface="Arial" charset="0"/>
        <a:ea typeface="+mn-ea"/>
        <a:cs typeface="+mn-cs"/>
      </a:defRPr>
    </a:lvl2pPr>
    <a:lvl3pPr marL="914400" algn="ctr" rtl="0" fontAlgn="base">
      <a:spcBef>
        <a:spcPct val="0"/>
      </a:spcBef>
      <a:spcAft>
        <a:spcPct val="0"/>
      </a:spcAft>
      <a:defRPr b="1" i="1" kern="1200">
        <a:solidFill>
          <a:srgbClr val="FFFF00"/>
        </a:solidFill>
        <a:latin typeface="Arial" charset="0"/>
        <a:ea typeface="+mn-ea"/>
        <a:cs typeface="+mn-cs"/>
      </a:defRPr>
    </a:lvl3pPr>
    <a:lvl4pPr marL="1371600" algn="ctr" rtl="0" fontAlgn="base">
      <a:spcBef>
        <a:spcPct val="0"/>
      </a:spcBef>
      <a:spcAft>
        <a:spcPct val="0"/>
      </a:spcAft>
      <a:defRPr b="1" i="1" kern="1200">
        <a:solidFill>
          <a:srgbClr val="FFFF00"/>
        </a:solidFill>
        <a:latin typeface="Arial" charset="0"/>
        <a:ea typeface="+mn-ea"/>
        <a:cs typeface="+mn-cs"/>
      </a:defRPr>
    </a:lvl4pPr>
    <a:lvl5pPr marL="1828800" algn="ctr" rtl="0" fontAlgn="base">
      <a:spcBef>
        <a:spcPct val="0"/>
      </a:spcBef>
      <a:spcAft>
        <a:spcPct val="0"/>
      </a:spcAft>
      <a:defRPr b="1" i="1" kern="1200">
        <a:solidFill>
          <a:srgbClr val="FFFF00"/>
        </a:solidFill>
        <a:latin typeface="Arial" charset="0"/>
        <a:ea typeface="+mn-ea"/>
        <a:cs typeface="+mn-cs"/>
      </a:defRPr>
    </a:lvl5pPr>
    <a:lvl6pPr marL="2286000" algn="l" defTabSz="914400" rtl="0" eaLnBrk="1" latinLnBrk="0" hangingPunct="1">
      <a:defRPr b="1" i="1" kern="1200">
        <a:solidFill>
          <a:srgbClr val="FFFF00"/>
        </a:solidFill>
        <a:latin typeface="Arial" charset="0"/>
        <a:ea typeface="+mn-ea"/>
        <a:cs typeface="+mn-cs"/>
      </a:defRPr>
    </a:lvl6pPr>
    <a:lvl7pPr marL="2743200" algn="l" defTabSz="914400" rtl="0" eaLnBrk="1" latinLnBrk="0" hangingPunct="1">
      <a:defRPr b="1" i="1" kern="1200">
        <a:solidFill>
          <a:srgbClr val="FFFF00"/>
        </a:solidFill>
        <a:latin typeface="Arial" charset="0"/>
        <a:ea typeface="+mn-ea"/>
        <a:cs typeface="+mn-cs"/>
      </a:defRPr>
    </a:lvl7pPr>
    <a:lvl8pPr marL="3200400" algn="l" defTabSz="914400" rtl="0" eaLnBrk="1" latinLnBrk="0" hangingPunct="1">
      <a:defRPr b="1" i="1" kern="1200">
        <a:solidFill>
          <a:srgbClr val="FFFF00"/>
        </a:solidFill>
        <a:latin typeface="Arial" charset="0"/>
        <a:ea typeface="+mn-ea"/>
        <a:cs typeface="+mn-cs"/>
      </a:defRPr>
    </a:lvl8pPr>
    <a:lvl9pPr marL="3657600" algn="l" defTabSz="914400" rtl="0" eaLnBrk="1" latinLnBrk="0" hangingPunct="1">
      <a:defRPr b="1" i="1" kern="1200">
        <a:solidFill>
          <a:srgbClr val="FFFF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22FF1A"/>
    <a:srgbClr val="0D1C5B"/>
    <a:srgbClr val="747400"/>
    <a:srgbClr val="0000FF"/>
    <a:srgbClr val="CCCC00"/>
    <a:srgbClr val="FF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25613" autoAdjust="0"/>
    <p:restoredTop sz="94511" autoAdjust="0"/>
  </p:normalViewPr>
  <p:slideViewPr>
    <p:cSldViewPr>
      <p:cViewPr varScale="1">
        <p:scale>
          <a:sx n="104" d="100"/>
          <a:sy n="104" d="100"/>
        </p:scale>
        <p:origin x="-584" y="-96"/>
      </p:cViewPr>
      <p:guideLst>
        <p:guide orient="horz" pos="2160"/>
        <p:guide pos="2880"/>
      </p:guideLst>
    </p:cSldViewPr>
  </p:slideViewPr>
  <p:outlineViewPr>
    <p:cViewPr>
      <p:scale>
        <a:sx n="33" d="100"/>
        <a:sy n="33" d="100"/>
      </p:scale>
      <p:origin x="0" y="133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388" y="-78"/>
      </p:cViewPr>
      <p:guideLst>
        <p:guide orient="horz" pos="2952"/>
        <p:guide pos="2256"/>
      </p:guideLst>
    </p:cSldViewPr>
  </p:notes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52258" name="Rectangle 2"/>
          <p:cNvSpPr>
            <a:spLocks noGrp="1" noChangeArrowheads="1"/>
          </p:cNvSpPr>
          <p:nvPr>
            <p:ph type="hdr" sz="quarter"/>
          </p:nvPr>
        </p:nvSpPr>
        <p:spPr bwMode="auto">
          <a:xfrm>
            <a:off x="0" y="0"/>
            <a:ext cx="3103563" cy="468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i="0">
                <a:solidFill>
                  <a:schemeClr val="tx1"/>
                </a:solidFill>
              </a:defRPr>
            </a:lvl1pPr>
          </a:lstStyle>
          <a:p>
            <a:endParaRPr lang="en-US"/>
          </a:p>
        </p:txBody>
      </p:sp>
      <p:sp>
        <p:nvSpPr>
          <p:cNvPr id="352259" name="Rectangle 3"/>
          <p:cNvSpPr>
            <a:spLocks noGrp="1" noChangeArrowheads="1"/>
          </p:cNvSpPr>
          <p:nvPr>
            <p:ph type="dt" sz="quarter" idx="1"/>
          </p:nvPr>
        </p:nvSpPr>
        <p:spPr bwMode="auto">
          <a:xfrm>
            <a:off x="4057650" y="0"/>
            <a:ext cx="3103563" cy="468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0">
                <a:solidFill>
                  <a:schemeClr val="tx1"/>
                </a:solidFill>
              </a:defRPr>
            </a:lvl1pPr>
          </a:lstStyle>
          <a:p>
            <a:endParaRPr lang="en-US"/>
          </a:p>
        </p:txBody>
      </p:sp>
      <p:sp>
        <p:nvSpPr>
          <p:cNvPr id="352260" name="Rectangle 4"/>
          <p:cNvSpPr>
            <a:spLocks noGrp="1" noChangeArrowheads="1"/>
          </p:cNvSpPr>
          <p:nvPr>
            <p:ph type="ftr" sz="quarter" idx="2"/>
          </p:nvPr>
        </p:nvSpPr>
        <p:spPr bwMode="auto">
          <a:xfrm>
            <a:off x="0" y="8902700"/>
            <a:ext cx="3103563" cy="4683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i="0">
                <a:solidFill>
                  <a:schemeClr val="tx1"/>
                </a:solidFill>
              </a:defRPr>
            </a:lvl1pPr>
          </a:lstStyle>
          <a:p>
            <a:endParaRPr lang="en-US"/>
          </a:p>
        </p:txBody>
      </p:sp>
      <p:sp>
        <p:nvSpPr>
          <p:cNvPr id="352261" name="Rectangle 5"/>
          <p:cNvSpPr>
            <a:spLocks noGrp="1" noChangeArrowheads="1"/>
          </p:cNvSpPr>
          <p:nvPr>
            <p:ph type="sldNum" sz="quarter" idx="3"/>
          </p:nvPr>
        </p:nvSpPr>
        <p:spPr bwMode="auto">
          <a:xfrm>
            <a:off x="4057650" y="8902700"/>
            <a:ext cx="3103563" cy="4683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solidFill>
                  <a:schemeClr val="tx1"/>
                </a:solidFill>
              </a:defRPr>
            </a:lvl1pPr>
          </a:lstStyle>
          <a:p>
            <a:fld id="{4F06204E-211D-4620-824A-5596FCA0DB82}"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103563" cy="468313"/>
          </a:xfrm>
          <a:prstGeom prst="rect">
            <a:avLst/>
          </a:prstGeom>
          <a:noFill/>
          <a:ln w="9525">
            <a:noFill/>
            <a:miter lim="800000"/>
            <a:headEnd/>
            <a:tailEnd/>
          </a:ln>
          <a:effectLst/>
        </p:spPr>
        <p:txBody>
          <a:bodyPr vert="horz" wrap="square" lIns="94485" tIns="47242" rIns="94485" bIns="47242" numCol="1" anchor="t" anchorCtr="0" compatLnSpc="1">
            <a:prstTxWarp prst="textNoShape">
              <a:avLst/>
            </a:prstTxWarp>
          </a:bodyPr>
          <a:lstStyle>
            <a:lvl1pPr algn="l" defTabSz="944563">
              <a:defRPr sz="1200" b="0" i="0">
                <a:solidFill>
                  <a:schemeClr val="tx1"/>
                </a:solidFill>
              </a:defRPr>
            </a:lvl1pPr>
          </a:lstStyle>
          <a:p>
            <a:endParaRPr lang="en-US"/>
          </a:p>
        </p:txBody>
      </p:sp>
      <p:sp>
        <p:nvSpPr>
          <p:cNvPr id="14339" name="Rectangle 3"/>
          <p:cNvSpPr>
            <a:spLocks noGrp="1" noChangeArrowheads="1"/>
          </p:cNvSpPr>
          <p:nvPr>
            <p:ph type="dt" idx="1"/>
          </p:nvPr>
        </p:nvSpPr>
        <p:spPr bwMode="auto">
          <a:xfrm>
            <a:off x="4057650" y="0"/>
            <a:ext cx="3103563" cy="468313"/>
          </a:xfrm>
          <a:prstGeom prst="rect">
            <a:avLst/>
          </a:prstGeom>
          <a:noFill/>
          <a:ln w="9525">
            <a:noFill/>
            <a:miter lim="800000"/>
            <a:headEnd/>
            <a:tailEnd/>
          </a:ln>
          <a:effectLst/>
        </p:spPr>
        <p:txBody>
          <a:bodyPr vert="horz" wrap="square" lIns="94485" tIns="47242" rIns="94485" bIns="47242" numCol="1" anchor="t" anchorCtr="0" compatLnSpc="1">
            <a:prstTxWarp prst="textNoShape">
              <a:avLst/>
            </a:prstTxWarp>
          </a:bodyPr>
          <a:lstStyle>
            <a:lvl1pPr algn="r" defTabSz="944563">
              <a:defRPr sz="1200" b="0" i="0">
                <a:solidFill>
                  <a:schemeClr val="tx1"/>
                </a:solidFill>
              </a:defRPr>
            </a:lvl1pPr>
          </a:lstStyle>
          <a:p>
            <a:endParaRPr lang="en-US"/>
          </a:p>
        </p:txBody>
      </p:sp>
      <p:sp>
        <p:nvSpPr>
          <p:cNvPr id="14340" name="Rectangle 4"/>
          <p:cNvSpPr>
            <a:spLocks noGrp="1" noRot="1" noChangeAspect="1" noChangeArrowheads="1" noTextEdit="1"/>
          </p:cNvSpPr>
          <p:nvPr>
            <p:ph type="sldImg" idx="2"/>
          </p:nvPr>
        </p:nvSpPr>
        <p:spPr bwMode="auto">
          <a:xfrm>
            <a:off x="1238250" y="703263"/>
            <a:ext cx="4686300" cy="3514725"/>
          </a:xfrm>
          <a:prstGeom prst="rect">
            <a:avLst/>
          </a:prstGeom>
          <a:noFill/>
          <a:ln w="9525">
            <a:solidFill>
              <a:srgbClr val="000000"/>
            </a:solidFill>
            <a:miter lim="800000"/>
            <a:headEnd/>
            <a:tailEnd/>
          </a:ln>
          <a:effectLst/>
        </p:spPr>
      </p:sp>
      <p:sp>
        <p:nvSpPr>
          <p:cNvPr id="14341" name="Rectangle 5"/>
          <p:cNvSpPr>
            <a:spLocks noGrp="1" noChangeArrowheads="1"/>
          </p:cNvSpPr>
          <p:nvPr>
            <p:ph type="body" sz="quarter" idx="3"/>
          </p:nvPr>
        </p:nvSpPr>
        <p:spPr bwMode="auto">
          <a:xfrm>
            <a:off x="715963" y="4451350"/>
            <a:ext cx="5730875" cy="4217988"/>
          </a:xfrm>
          <a:prstGeom prst="rect">
            <a:avLst/>
          </a:prstGeom>
          <a:noFill/>
          <a:ln w="9525">
            <a:noFill/>
            <a:miter lim="800000"/>
            <a:headEnd/>
            <a:tailEnd/>
          </a:ln>
          <a:effectLst/>
        </p:spPr>
        <p:txBody>
          <a:bodyPr vert="horz" wrap="square" lIns="94485" tIns="47242" rIns="94485" bIns="472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2" name="Rectangle 6"/>
          <p:cNvSpPr>
            <a:spLocks noGrp="1" noChangeArrowheads="1"/>
          </p:cNvSpPr>
          <p:nvPr>
            <p:ph type="ftr" sz="quarter" idx="4"/>
          </p:nvPr>
        </p:nvSpPr>
        <p:spPr bwMode="auto">
          <a:xfrm>
            <a:off x="0" y="8902700"/>
            <a:ext cx="3103563" cy="468313"/>
          </a:xfrm>
          <a:prstGeom prst="rect">
            <a:avLst/>
          </a:prstGeom>
          <a:noFill/>
          <a:ln w="9525">
            <a:noFill/>
            <a:miter lim="800000"/>
            <a:headEnd/>
            <a:tailEnd/>
          </a:ln>
          <a:effectLst/>
        </p:spPr>
        <p:txBody>
          <a:bodyPr vert="horz" wrap="square" lIns="94485" tIns="47242" rIns="94485" bIns="47242" numCol="1" anchor="b" anchorCtr="0" compatLnSpc="1">
            <a:prstTxWarp prst="textNoShape">
              <a:avLst/>
            </a:prstTxWarp>
          </a:bodyPr>
          <a:lstStyle>
            <a:lvl1pPr algn="l" defTabSz="944563">
              <a:defRPr sz="1200" b="0" i="0">
                <a:solidFill>
                  <a:schemeClr val="tx1"/>
                </a:solidFill>
              </a:defRPr>
            </a:lvl1pPr>
          </a:lstStyle>
          <a:p>
            <a:endParaRPr lang="en-US"/>
          </a:p>
        </p:txBody>
      </p:sp>
      <p:sp>
        <p:nvSpPr>
          <p:cNvPr id="14343" name="Rectangle 7"/>
          <p:cNvSpPr>
            <a:spLocks noGrp="1" noChangeArrowheads="1"/>
          </p:cNvSpPr>
          <p:nvPr>
            <p:ph type="sldNum" sz="quarter" idx="5"/>
          </p:nvPr>
        </p:nvSpPr>
        <p:spPr bwMode="auto">
          <a:xfrm>
            <a:off x="4057650" y="8902700"/>
            <a:ext cx="3103563" cy="468313"/>
          </a:xfrm>
          <a:prstGeom prst="rect">
            <a:avLst/>
          </a:prstGeom>
          <a:noFill/>
          <a:ln w="9525">
            <a:noFill/>
            <a:miter lim="800000"/>
            <a:headEnd/>
            <a:tailEnd/>
          </a:ln>
          <a:effectLst/>
        </p:spPr>
        <p:txBody>
          <a:bodyPr vert="horz" wrap="square" lIns="94485" tIns="47242" rIns="94485" bIns="47242" numCol="1" anchor="b" anchorCtr="0" compatLnSpc="1">
            <a:prstTxWarp prst="textNoShape">
              <a:avLst/>
            </a:prstTxWarp>
          </a:bodyPr>
          <a:lstStyle>
            <a:lvl1pPr algn="r" defTabSz="944563">
              <a:defRPr sz="1200" b="0" i="0">
                <a:solidFill>
                  <a:schemeClr val="tx1"/>
                </a:solidFill>
              </a:defRPr>
            </a:lvl1pPr>
          </a:lstStyle>
          <a:p>
            <a:fld id="{8119DEDE-7360-4AF4-A0F3-94D90A01A50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86D7A66-E794-4DFA-A324-42CF61CC3607}" type="slidenum">
              <a:rPr lang="en-US"/>
              <a:pPr/>
              <a:t>1</a:t>
            </a:fld>
            <a:endParaRPr lang="en-US"/>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r>
              <a:rPr lang="en-US" sz="1600"/>
              <a:t>Thanks Mike and thank you for inviting me to Florida International.  I’ve enjoyed seeing FIU and meeting many of you and look forward to more of the faculty and students.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8FFE18DE-5FE4-5042-BE19-0E43F41916E3}" type="slidenum">
              <a:rPr lang="en-US"/>
              <a:pPr/>
              <a:t>2</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z="1600"/>
              <a:t>Coral reefs are thought to exist on a continuum of top-down pressure from herbivores and bottom-up influence from nutrient availability.  Corals will dominate when intense herbivory and low nutrient availability keep macroalgae low but macroalgae will dominate when herbivory is low and nutrient availability is high.  Thus its important to test for the individual and synergistic effects of herbivores and nutrient availability.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B46E4C9-7858-CE45-B984-488065681AA0}" type="slidenum">
              <a:rPr lang="en-US"/>
              <a:pPr/>
              <a:t>3</a:t>
            </a:fld>
            <a:endParaRPr lang="en-US"/>
          </a:p>
        </p:txBody>
      </p:sp>
      <p:sp>
        <p:nvSpPr>
          <p:cNvPr id="552962" name="Rectangle 2"/>
          <p:cNvSpPr>
            <a:spLocks noGrp="1" noRot="1" noChangeAspect="1" noChangeArrowheads="1" noTextEdit="1"/>
          </p:cNvSpPr>
          <p:nvPr>
            <p:ph type="sldImg"/>
          </p:nvPr>
        </p:nvSpPr>
        <p:spPr>
          <a:ln/>
        </p:spPr>
      </p:sp>
      <p:sp>
        <p:nvSpPr>
          <p:cNvPr id="552963" name="Rectangle 3"/>
          <p:cNvSpPr>
            <a:spLocks noGrp="1" noChangeArrowheads="1"/>
          </p:cNvSpPr>
          <p:nvPr>
            <p:ph type="body" idx="1"/>
          </p:nvPr>
        </p:nvSpPr>
        <p:spPr/>
        <p:txBody>
          <a:bodyPr/>
          <a:lstStyle/>
          <a:p>
            <a:r>
              <a:rPr lang="en-US" sz="1600"/>
              <a:t>Our results are not much of a surprise to people that have been to a coral reef with healthy fish populations where you see big herbivores like this school of midnight parrotfish grazing seaweeds.  This grazing is crucial for the health of coral reefs as it removes the majority of seaweeds and maintains open space for coral recruitment and growth.  </a:t>
            </a:r>
          </a:p>
          <a:p>
            <a:endParaRPr lang="en-US" sz="1600"/>
          </a:p>
          <a:p>
            <a:endParaRPr lang="en-US" sz="1600"/>
          </a:p>
          <a:p>
            <a:endParaRPr lang="en-US" sz="1600"/>
          </a:p>
          <a:p>
            <a:endParaRPr lang="en-US" sz="1600"/>
          </a:p>
          <a:p>
            <a:endParaRPr lang="en-US" sz="16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69EA0C-AAA3-4B6D-9B08-20CCEC27F3A6}" type="slidenum">
              <a:rPr lang="en-US"/>
              <a:pPr/>
              <a:t>29</a:t>
            </a:fld>
            <a:endParaRPr lang="en-US"/>
          </a:p>
        </p:txBody>
      </p:sp>
      <p:sp>
        <p:nvSpPr>
          <p:cNvPr id="626690" name="Rectangle 2"/>
          <p:cNvSpPr>
            <a:spLocks noGrp="1" noRot="1" noChangeAspect="1" noChangeArrowheads="1" noTextEdit="1"/>
          </p:cNvSpPr>
          <p:nvPr>
            <p:ph type="sldImg"/>
          </p:nvPr>
        </p:nvSpPr>
        <p:spPr>
          <a:ln/>
        </p:spPr>
      </p:sp>
      <p:sp>
        <p:nvSpPr>
          <p:cNvPr id="62669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E85B9C-D52C-441E-B75E-F1B90D933DB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BD6538-14BC-46D0-9D6E-4DFC9DA87E0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D76118-748A-494B-8467-A19769CC612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987A40D-42C5-4623-9535-12D781790FA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CE8E77A-1A95-4CB9-AD98-6112FAA5DD7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8520BF-58A4-4B4E-AC9C-5119D8A23E4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0DDC657-FD58-4D01-988B-FC720050C91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0325E79-3090-4487-A9B4-C3F2C4C5B06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B9C5A0C-73A4-42B0-9DFC-A8C92D5B005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FE27C5-EFB3-4718-855C-DC06B00EBEC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2CDCF44-EA0A-40DD-803F-4D98DE92B96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BA6B1B59-D958-4B9F-AD2C-23054673C1D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D1C5B"/>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solidFill>
                  <a:schemeClr val="tx1"/>
                </a:solidFill>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solidFill>
                  <a:schemeClr val="tx1"/>
                </a:solidFill>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solidFill>
                  <a:schemeClr val="tx1"/>
                </a:solidFill>
              </a:defRPr>
            </a:lvl1pPr>
          </a:lstStyle>
          <a:p>
            <a:fld id="{3664C3A8-3207-4372-9AA7-AE5B4B1D11A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png"/><Relationship Id="rId5"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IMG_1147.JPG"/>
          <p:cNvPicPr>
            <a:picLocks noChangeAspect="1"/>
          </p:cNvPicPr>
          <p:nvPr/>
        </p:nvPicPr>
        <p:blipFill>
          <a:blip r:embed="rId3"/>
          <a:stretch>
            <a:fillRect/>
          </a:stretch>
        </p:blipFill>
        <p:spPr>
          <a:xfrm>
            <a:off x="0" y="0"/>
            <a:ext cx="9144000" cy="6858000"/>
          </a:xfrm>
          <a:prstGeom prst="rect">
            <a:avLst/>
          </a:prstGeom>
        </p:spPr>
      </p:pic>
      <p:sp>
        <p:nvSpPr>
          <p:cNvPr id="603139" name="Rectangle 3"/>
          <p:cNvSpPr>
            <a:spLocks noGrp="1" noChangeArrowheads="1"/>
          </p:cNvSpPr>
          <p:nvPr>
            <p:ph type="ctrTitle"/>
          </p:nvPr>
        </p:nvSpPr>
        <p:spPr>
          <a:xfrm>
            <a:off x="228600" y="457200"/>
            <a:ext cx="8610600" cy="1600200"/>
          </a:xfrm>
          <a:solidFill>
            <a:schemeClr val="bg2">
              <a:alpha val="50000"/>
            </a:schemeClr>
          </a:solidFill>
        </p:spPr>
        <p:txBody>
          <a:bodyPr/>
          <a:lstStyle/>
          <a:p>
            <a:r>
              <a:rPr lang="en-US" sz="3200" b="1" dirty="0" smtClean="0">
                <a:solidFill>
                  <a:srgbClr val="FFFF00"/>
                </a:solidFill>
                <a:ea typeface="Consolas"/>
                <a:cs typeface="Calibri"/>
              </a:rPr>
              <a:t>Nutrient supply from fishes impacts phase shifts in a Caribbean coral reef ecosystem</a:t>
            </a:r>
            <a:endParaRPr lang="en-US" sz="2400" b="1" i="1" dirty="0">
              <a:solidFill>
                <a:srgbClr val="FFFF00"/>
              </a:solidFill>
              <a:effectLst>
                <a:outerShdw blurRad="38100" dist="38100" dir="2700000" algn="tl">
                  <a:srgbClr val="000000">
                    <a:alpha val="43137"/>
                  </a:srgbClr>
                </a:outerShdw>
              </a:effectLst>
              <a:cs typeface="Calibri"/>
            </a:endParaRPr>
          </a:p>
        </p:txBody>
      </p:sp>
      <p:sp>
        <p:nvSpPr>
          <p:cNvPr id="603140" name="Rectangle 4"/>
          <p:cNvSpPr>
            <a:spLocks noChangeArrowheads="1"/>
          </p:cNvSpPr>
          <p:nvPr/>
        </p:nvSpPr>
        <p:spPr bwMode="auto">
          <a:xfrm>
            <a:off x="304800" y="4495800"/>
            <a:ext cx="8458200" cy="1752600"/>
          </a:xfrm>
          <a:prstGeom prst="rect">
            <a:avLst/>
          </a:prstGeom>
          <a:solidFill>
            <a:schemeClr val="bg2">
              <a:alpha val="50000"/>
            </a:schemeClr>
          </a:solidFill>
          <a:ln w="9525">
            <a:noFill/>
            <a:miter lim="800000"/>
            <a:headEnd/>
            <a:tailEnd/>
          </a:ln>
          <a:effectLst/>
        </p:spPr>
        <p:txBody>
          <a:bodyPr/>
          <a:lstStyle/>
          <a:p>
            <a:pPr>
              <a:lnSpc>
                <a:spcPct val="80000"/>
              </a:lnSpc>
              <a:spcBef>
                <a:spcPct val="20000"/>
              </a:spcBef>
            </a:pPr>
            <a:r>
              <a:rPr lang="en-US" sz="2400" i="0" dirty="0">
                <a:effectLst>
                  <a:outerShdw blurRad="38100" dist="38100" dir="2700000" algn="tl">
                    <a:srgbClr val="000000"/>
                  </a:outerShdw>
                </a:effectLst>
              </a:rPr>
              <a:t>Deron E. </a:t>
            </a:r>
            <a:r>
              <a:rPr lang="en-US" sz="2400" i="0" dirty="0" smtClean="0">
                <a:effectLst>
                  <a:outerShdw blurRad="38100" dist="38100" dir="2700000" algn="tl">
                    <a:srgbClr val="000000"/>
                  </a:outerShdw>
                </a:effectLst>
              </a:rPr>
              <a:t>Burkepile, Jacob Allgeier, Andrew Shantz, Catharine Pritchard, Nathan Lemoine, Laura Bhatti, James Heffernan, and Craig Layman</a:t>
            </a:r>
          </a:p>
          <a:p>
            <a:pPr>
              <a:lnSpc>
                <a:spcPct val="80000"/>
              </a:lnSpc>
              <a:spcBef>
                <a:spcPct val="20000"/>
              </a:spcBef>
            </a:pPr>
            <a:r>
              <a:rPr lang="en-US" sz="2000" i="0" dirty="0" smtClean="0">
                <a:effectLst>
                  <a:outerShdw blurRad="38100" dist="38100" dir="2700000" algn="tl">
                    <a:srgbClr val="000000"/>
                  </a:outerShdw>
                </a:effectLst>
              </a:rPr>
              <a:t>Florida International University</a:t>
            </a:r>
            <a:endParaRPr lang="en-US" sz="2000" i="0" dirty="0">
              <a:effectLst>
                <a:outerShdw blurRad="38100" dist="38100" dir="2700000" algn="tl">
                  <a:srgbClr val="000000"/>
                </a:outerShdw>
              </a:effectLst>
            </a:endParaRPr>
          </a:p>
          <a:p>
            <a:pPr>
              <a:lnSpc>
                <a:spcPct val="80000"/>
              </a:lnSpc>
              <a:spcBef>
                <a:spcPct val="20000"/>
              </a:spcBef>
            </a:pPr>
            <a:r>
              <a:rPr lang="en-US" sz="2000" i="0" dirty="0">
                <a:effectLst>
                  <a:outerShdw blurRad="38100" dist="38100" dir="2700000" algn="tl">
                    <a:srgbClr val="000000"/>
                  </a:outerShdw>
                </a:effectLst>
              </a:rPr>
              <a:t>Email: </a:t>
            </a:r>
            <a:r>
              <a:rPr lang="en-US" sz="2000" i="0" dirty="0" err="1" smtClean="0">
                <a:effectLst>
                  <a:outerShdw blurRad="38100" dist="38100" dir="2700000" algn="tl">
                    <a:srgbClr val="000000"/>
                  </a:outerShdw>
                </a:effectLst>
              </a:rPr>
              <a:t>deron.burkepile@fiu.edu</a:t>
            </a:r>
            <a:endParaRPr lang="en-US" sz="2000" i="0" dirty="0" smtClean="0">
              <a:effectLst>
                <a:outerShdw blurRad="38100" dist="38100" dir="2700000" algn="tl">
                  <a:srgbClr val="000000"/>
                </a:outerShdw>
              </a:effectLst>
            </a:endParaRPr>
          </a:p>
          <a:p>
            <a:pPr>
              <a:lnSpc>
                <a:spcPct val="80000"/>
              </a:lnSpc>
              <a:spcBef>
                <a:spcPct val="20000"/>
              </a:spcBef>
            </a:pPr>
            <a:r>
              <a:rPr lang="en-US" sz="2000" i="0" dirty="0" smtClean="0"/>
              <a:t>International Coral Reef Symposium</a:t>
            </a:r>
            <a:endParaRPr lang="en-US" sz="2000" i="0" dirty="0" smtClean="0">
              <a:effectLst>
                <a:outerShdw blurRad="38100" dist="38100" dir="2700000" algn="tl">
                  <a:srgbClr val="000000"/>
                </a:outerShdw>
              </a:effectLst>
            </a:endParaRPr>
          </a:p>
          <a:p>
            <a:pPr>
              <a:lnSpc>
                <a:spcPct val="80000"/>
              </a:lnSpc>
              <a:spcBef>
                <a:spcPct val="20000"/>
              </a:spcBef>
            </a:pPr>
            <a:r>
              <a:rPr lang="en-US" sz="2000" i="0" dirty="0" smtClean="0">
                <a:effectLst>
                  <a:outerShdw blurRad="38100" dist="38100" dir="2700000" algn="tl">
                    <a:srgbClr val="000000"/>
                  </a:outerShdw>
                </a:effectLst>
              </a:rPr>
              <a:t>July 9, </a:t>
            </a:r>
            <a:r>
              <a:rPr lang="en-US" sz="2000" i="0" dirty="0" smtClean="0">
                <a:effectLst>
                  <a:outerShdw blurRad="38100" dist="38100" dir="2700000" algn="tl">
                    <a:srgbClr val="000000"/>
                  </a:outerShdw>
                </a:effectLst>
              </a:rPr>
              <a:t>2012</a:t>
            </a:r>
          </a:p>
          <a:p>
            <a:pPr>
              <a:lnSpc>
                <a:spcPct val="80000"/>
              </a:lnSpc>
              <a:spcBef>
                <a:spcPct val="20000"/>
              </a:spcBef>
            </a:pPr>
            <a:endParaRPr lang="en-US" sz="2000" b="0" i="0" dirty="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8" name="Picture 4" descr="szmant 2"/>
          <p:cNvPicPr>
            <a:picLocks noChangeAspect="1" noChangeArrowheads="1"/>
          </p:cNvPicPr>
          <p:nvPr/>
        </p:nvPicPr>
        <p:blipFill>
          <a:blip r:embed="rId3"/>
          <a:srcRect/>
          <a:stretch>
            <a:fillRect/>
          </a:stretch>
        </p:blipFill>
        <p:spPr bwMode="auto">
          <a:xfrm>
            <a:off x="3810000" y="1905000"/>
            <a:ext cx="5181600" cy="4718050"/>
          </a:xfrm>
          <a:prstGeom prst="rect">
            <a:avLst/>
          </a:prstGeom>
          <a:noFill/>
          <a:ln w="38100">
            <a:solidFill>
              <a:schemeClr val="tx1"/>
            </a:solidFill>
            <a:miter lim="800000"/>
            <a:headEnd/>
            <a:tailEnd/>
          </a:ln>
        </p:spPr>
      </p:pic>
      <p:sp>
        <p:nvSpPr>
          <p:cNvPr id="628743" name="Text Box 7"/>
          <p:cNvSpPr txBox="1">
            <a:spLocks noChangeArrowheads="1"/>
          </p:cNvSpPr>
          <p:nvPr/>
        </p:nvSpPr>
        <p:spPr bwMode="auto">
          <a:xfrm>
            <a:off x="457200" y="6096000"/>
            <a:ext cx="2819399" cy="338554"/>
          </a:xfrm>
          <a:prstGeom prst="rect">
            <a:avLst/>
          </a:prstGeom>
          <a:noFill/>
          <a:ln w="9525">
            <a:noFill/>
            <a:miter lim="800000"/>
            <a:headEnd/>
            <a:tailEnd/>
          </a:ln>
          <a:effectLst/>
        </p:spPr>
        <p:txBody>
          <a:bodyPr wrap="square">
            <a:spAutoFit/>
          </a:bodyPr>
          <a:lstStyle/>
          <a:p>
            <a:pPr algn="l">
              <a:defRPr/>
            </a:pPr>
            <a:r>
              <a:rPr lang="en-US" sz="1600" i="0" dirty="0">
                <a:effectLst>
                  <a:outerShdw blurRad="38100" dist="38100" dir="2700000" algn="tl">
                    <a:srgbClr val="000000"/>
                  </a:outerShdw>
                </a:effectLst>
              </a:rPr>
              <a:t>Littler and</a:t>
            </a:r>
            <a:r>
              <a:rPr lang="en-US" sz="1600" i="0" dirty="0" smtClean="0">
                <a:effectLst>
                  <a:outerShdw blurRad="38100" dist="38100" dir="2700000" algn="tl">
                    <a:srgbClr val="000000"/>
                  </a:outerShdw>
                </a:effectLst>
              </a:rPr>
              <a:t> Littler </a:t>
            </a:r>
            <a:r>
              <a:rPr lang="en-US" sz="1600" i="0" dirty="0">
                <a:effectLst>
                  <a:outerShdw blurRad="38100" dist="38100" dir="2700000" algn="tl">
                    <a:srgbClr val="000000"/>
                  </a:outerShdw>
                </a:effectLst>
              </a:rPr>
              <a:t>1984</a:t>
            </a:r>
          </a:p>
        </p:txBody>
      </p:sp>
      <p:pic>
        <p:nvPicPr>
          <p:cNvPr id="29702" name="Picture 13" descr="Miracle Gro Qt. All Purpose Liquid Fertilizer"/>
          <p:cNvPicPr>
            <a:picLocks noChangeAspect="1" noChangeArrowheads="1"/>
          </p:cNvPicPr>
          <p:nvPr/>
        </p:nvPicPr>
        <p:blipFill>
          <a:blip r:embed="rId4"/>
          <a:srcRect/>
          <a:stretch>
            <a:fillRect/>
          </a:stretch>
        </p:blipFill>
        <p:spPr bwMode="auto">
          <a:xfrm>
            <a:off x="1600200" y="3581400"/>
            <a:ext cx="2133600" cy="2133600"/>
          </a:xfrm>
          <a:prstGeom prst="rect">
            <a:avLst/>
          </a:prstGeom>
          <a:noFill/>
          <a:ln w="38100">
            <a:solidFill>
              <a:schemeClr val="tx1"/>
            </a:solidFill>
            <a:miter lim="800000"/>
            <a:headEnd/>
            <a:tailEnd/>
          </a:ln>
        </p:spPr>
      </p:pic>
      <p:pic>
        <p:nvPicPr>
          <p:cNvPr id="29704" name="Picture 15" descr="parrotfish"/>
          <p:cNvPicPr>
            <a:picLocks noChangeAspect="1" noChangeArrowheads="1"/>
          </p:cNvPicPr>
          <p:nvPr/>
        </p:nvPicPr>
        <p:blipFill>
          <a:blip r:embed="rId5"/>
          <a:srcRect/>
          <a:stretch>
            <a:fillRect/>
          </a:stretch>
        </p:blipFill>
        <p:spPr bwMode="auto">
          <a:xfrm>
            <a:off x="5334000" y="228600"/>
            <a:ext cx="2589213" cy="1719263"/>
          </a:xfrm>
          <a:prstGeom prst="rect">
            <a:avLst/>
          </a:prstGeom>
          <a:noFill/>
          <a:ln w="38100">
            <a:solidFill>
              <a:schemeClr val="tx1"/>
            </a:solidFill>
            <a:miter lim="800000"/>
            <a:headEnd/>
            <a:tailEnd/>
          </a:ln>
        </p:spPr>
      </p:pic>
      <p:sp>
        <p:nvSpPr>
          <p:cNvPr id="10" name="Title 9"/>
          <p:cNvSpPr>
            <a:spLocks noGrp="1"/>
          </p:cNvSpPr>
          <p:nvPr>
            <p:ph type="title"/>
          </p:nvPr>
        </p:nvSpPr>
        <p:spPr>
          <a:xfrm>
            <a:off x="304800" y="457200"/>
            <a:ext cx="4724400" cy="1143000"/>
          </a:xfrm>
        </p:spPr>
        <p:txBody>
          <a:bodyPr/>
          <a:lstStyle/>
          <a:p>
            <a:r>
              <a:rPr lang="en-US" sz="3200" b="1" dirty="0" smtClean="0">
                <a:solidFill>
                  <a:srgbClr val="FFFF00"/>
                </a:solidFill>
              </a:rPr>
              <a:t>Top-down vs. Bottom-up Effects on Coral Reef Communities</a:t>
            </a:r>
            <a:endParaRPr lang="en-US" sz="3200" b="1"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51940" name="Picture 4" descr="midnight4"/>
          <p:cNvPicPr>
            <a:picLocks noChangeAspect="1" noChangeArrowheads="1"/>
          </p:cNvPicPr>
          <p:nvPr/>
        </p:nvPicPr>
        <p:blipFill>
          <a:blip r:embed="rId3"/>
          <a:srcRect/>
          <a:stretch>
            <a:fillRect/>
          </a:stretch>
        </p:blipFill>
        <p:spPr bwMode="auto">
          <a:xfrm>
            <a:off x="0" y="0"/>
            <a:ext cx="4419600" cy="3314700"/>
          </a:xfrm>
          <a:prstGeom prst="rect">
            <a:avLst/>
          </a:prstGeom>
          <a:noFill/>
        </p:spPr>
      </p:pic>
      <p:sp>
        <p:nvSpPr>
          <p:cNvPr id="3" name="Title 2"/>
          <p:cNvSpPr>
            <a:spLocks noGrp="1"/>
          </p:cNvSpPr>
          <p:nvPr>
            <p:ph type="title"/>
          </p:nvPr>
        </p:nvSpPr>
        <p:spPr>
          <a:xfrm>
            <a:off x="4572000" y="0"/>
            <a:ext cx="4572000" cy="1143000"/>
          </a:xfrm>
        </p:spPr>
        <p:txBody>
          <a:bodyPr/>
          <a:lstStyle/>
          <a:p>
            <a:r>
              <a:rPr lang="en-US" sz="3200" b="1" dirty="0" smtClean="0">
                <a:solidFill>
                  <a:srgbClr val="FFFF00"/>
                </a:solidFill>
                <a:effectLst>
                  <a:outerShdw blurRad="38100" dist="38100" dir="2700000" algn="tl">
                    <a:srgbClr val="000000">
                      <a:alpha val="43137"/>
                    </a:srgbClr>
                  </a:outerShdw>
                </a:effectLst>
              </a:rPr>
              <a:t>Herbivores Run Reefs!</a:t>
            </a:r>
            <a:endParaRPr lang="en-US" sz="3200" b="1" dirty="0">
              <a:solidFill>
                <a:srgbClr val="FFFF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495800" y="1219200"/>
            <a:ext cx="4648200" cy="2209800"/>
          </a:xfrm>
        </p:spPr>
        <p:txBody>
          <a:bodyPr/>
          <a:lstStyle/>
          <a:p>
            <a:r>
              <a:rPr lang="en-US" sz="2400" dirty="0" smtClean="0">
                <a:solidFill>
                  <a:srgbClr val="FFFF00"/>
                </a:solidFill>
              </a:rPr>
              <a:t>Up </a:t>
            </a:r>
            <a:r>
              <a:rPr lang="en-US" sz="2400" dirty="0" smtClean="0">
                <a:solidFill>
                  <a:srgbClr val="FFFF00"/>
                </a:solidFill>
              </a:rPr>
              <a:t>to 90% primary production removed (Carpenter 1986, 1988)</a:t>
            </a:r>
          </a:p>
          <a:p>
            <a:r>
              <a:rPr lang="en-US" sz="2400" dirty="0" smtClean="0">
                <a:solidFill>
                  <a:srgbClr val="FFFF00"/>
                </a:solidFill>
              </a:rPr>
              <a:t>Herbivore pressure greater check than nutrient availability (Burkepile and Hay </a:t>
            </a:r>
            <a:r>
              <a:rPr lang="en-US" sz="2400" dirty="0" smtClean="0">
                <a:solidFill>
                  <a:srgbClr val="FFFF00"/>
                </a:solidFill>
              </a:rPr>
              <a:t>2006) </a:t>
            </a:r>
          </a:p>
          <a:p>
            <a:r>
              <a:rPr lang="en-US" sz="2400" dirty="0" smtClean="0">
                <a:solidFill>
                  <a:srgbClr val="FFFF00"/>
                </a:solidFill>
              </a:rPr>
              <a:t>Herbivory facilitates coral recruitment, survivorship, and growth (e.g. Lewis 1986, Hughes et al. 2007, Burkepile and Hay 2008)</a:t>
            </a:r>
            <a:endParaRPr lang="en-US" sz="2400" dirty="0" smtClean="0">
              <a:solidFill>
                <a:srgbClr val="FFFF00"/>
              </a:solidFill>
            </a:endParaRPr>
          </a:p>
          <a:p>
            <a:endParaRPr lang="en-US" sz="2400" dirty="0">
              <a:solidFill>
                <a:srgbClr val="FFFF00"/>
              </a:solidFill>
            </a:endParaRPr>
          </a:p>
        </p:txBody>
      </p:sp>
      <p:grpSp>
        <p:nvGrpSpPr>
          <p:cNvPr id="2" name="Group 12"/>
          <p:cNvGrpSpPr/>
          <p:nvPr/>
        </p:nvGrpSpPr>
        <p:grpSpPr>
          <a:xfrm>
            <a:off x="0" y="2971800"/>
            <a:ext cx="4419600" cy="3657600"/>
            <a:chOff x="831850" y="304800"/>
            <a:chExt cx="7486650" cy="6292850"/>
          </a:xfrm>
        </p:grpSpPr>
        <p:pic>
          <p:nvPicPr>
            <p:cNvPr id="10" name="Picture 9"/>
            <p:cNvPicPr>
              <a:picLocks noChangeAspect="1"/>
            </p:cNvPicPr>
            <p:nvPr/>
          </p:nvPicPr>
          <p:blipFill>
            <a:blip r:embed="rId4"/>
            <a:srcRect t="32399" b="38093"/>
            <a:stretch>
              <a:fillRect/>
            </a:stretch>
          </p:blipFill>
          <p:spPr>
            <a:xfrm>
              <a:off x="831850" y="838200"/>
              <a:ext cx="7480300" cy="4343400"/>
            </a:xfrm>
            <a:prstGeom prst="rect">
              <a:avLst/>
            </a:prstGeom>
          </p:spPr>
        </p:pic>
        <p:pic>
          <p:nvPicPr>
            <p:cNvPr id="11" name="Picture 10"/>
            <p:cNvPicPr>
              <a:picLocks noChangeAspect="1"/>
            </p:cNvPicPr>
            <p:nvPr/>
          </p:nvPicPr>
          <p:blipFill>
            <a:blip r:embed="rId4"/>
            <a:srcRect b="95859"/>
            <a:stretch>
              <a:fillRect/>
            </a:stretch>
          </p:blipFill>
          <p:spPr>
            <a:xfrm>
              <a:off x="838200" y="304800"/>
              <a:ext cx="7480300" cy="609600"/>
            </a:xfrm>
            <a:prstGeom prst="rect">
              <a:avLst/>
            </a:prstGeom>
          </p:spPr>
        </p:pic>
        <p:pic>
          <p:nvPicPr>
            <p:cNvPr id="12" name="Picture 11"/>
            <p:cNvPicPr>
              <a:picLocks noChangeAspect="1"/>
            </p:cNvPicPr>
            <p:nvPr/>
          </p:nvPicPr>
          <p:blipFill>
            <a:blip r:embed="rId4"/>
            <a:srcRect t="89862"/>
            <a:stretch>
              <a:fillRect/>
            </a:stretch>
          </p:blipFill>
          <p:spPr>
            <a:xfrm>
              <a:off x="838200" y="5105400"/>
              <a:ext cx="7480300" cy="1492250"/>
            </a:xfrm>
            <a:prstGeom prst="rect">
              <a:avLst/>
            </a:prstGeom>
          </p:spPr>
        </p:pic>
      </p:grpSp>
      <p:sp>
        <p:nvSpPr>
          <p:cNvPr id="14" name="TextBox 13"/>
          <p:cNvSpPr txBox="1"/>
          <p:nvPr/>
        </p:nvSpPr>
        <p:spPr>
          <a:xfrm>
            <a:off x="4419600" y="6211669"/>
            <a:ext cx="2253106" cy="646331"/>
          </a:xfrm>
          <a:prstGeom prst="rect">
            <a:avLst/>
          </a:prstGeom>
          <a:noFill/>
        </p:spPr>
        <p:txBody>
          <a:bodyPr wrap="none" rtlCol="0">
            <a:spAutoFit/>
          </a:bodyPr>
          <a:lstStyle/>
          <a:p>
            <a:r>
              <a:rPr lang="en-US" dirty="0" smtClean="0"/>
              <a:t>Burkepile and Hay </a:t>
            </a:r>
          </a:p>
          <a:p>
            <a:r>
              <a:rPr lang="en-US" dirty="0" smtClean="0"/>
              <a:t>(2006) Ecology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14400"/>
            <a:ext cx="6019800" cy="4023233"/>
          </a:xfrm>
          <a:prstGeom prst="rect">
            <a:avLst/>
          </a:prstGeom>
        </p:spPr>
      </p:pic>
      <p:sp>
        <p:nvSpPr>
          <p:cNvPr id="3" name="Left Arrow 2"/>
          <p:cNvSpPr/>
          <p:nvPr/>
        </p:nvSpPr>
        <p:spPr bwMode="auto">
          <a:xfrm rot="5400000">
            <a:off x="5067300" y="4000500"/>
            <a:ext cx="990600" cy="457200"/>
          </a:xfrm>
          <a:prstGeom prst="lef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4" name="Title 3"/>
          <p:cNvSpPr>
            <a:spLocks noGrp="1"/>
          </p:cNvSpPr>
          <p:nvPr>
            <p:ph type="title"/>
          </p:nvPr>
        </p:nvSpPr>
        <p:spPr>
          <a:xfrm>
            <a:off x="228600" y="0"/>
            <a:ext cx="6248400" cy="1143000"/>
          </a:xfrm>
        </p:spPr>
        <p:txBody>
          <a:bodyPr/>
          <a:lstStyle/>
          <a:p>
            <a:r>
              <a:rPr lang="en-US" sz="3600" dirty="0" smtClean="0">
                <a:solidFill>
                  <a:srgbClr val="FFFF00"/>
                </a:solidFill>
              </a:rPr>
              <a:t>Everyone poops (and pees)</a:t>
            </a:r>
            <a:endParaRPr lang="en-US" sz="3600" dirty="0">
              <a:solidFill>
                <a:srgbClr val="FFFF00"/>
              </a:solidFill>
            </a:endParaRPr>
          </a:p>
        </p:txBody>
      </p:sp>
      <p:sp>
        <p:nvSpPr>
          <p:cNvPr id="5" name="TextBox 4"/>
          <p:cNvSpPr txBox="1"/>
          <p:nvPr/>
        </p:nvSpPr>
        <p:spPr>
          <a:xfrm>
            <a:off x="4953000" y="4800600"/>
            <a:ext cx="1213797" cy="1200329"/>
          </a:xfrm>
          <a:prstGeom prst="rect">
            <a:avLst/>
          </a:prstGeom>
          <a:noFill/>
        </p:spPr>
        <p:txBody>
          <a:bodyPr wrap="none" rtlCol="0">
            <a:spAutoFit/>
          </a:bodyPr>
          <a:lstStyle/>
          <a:p>
            <a:r>
              <a:rPr lang="en-US" dirty="0" smtClean="0"/>
              <a:t>Algae</a:t>
            </a:r>
          </a:p>
          <a:p>
            <a:r>
              <a:rPr lang="en-US" dirty="0" smtClean="0"/>
              <a:t>Sponges</a:t>
            </a:r>
          </a:p>
          <a:p>
            <a:r>
              <a:rPr lang="en-US" dirty="0" smtClean="0"/>
              <a:t>Coral</a:t>
            </a:r>
          </a:p>
          <a:p>
            <a:r>
              <a:rPr lang="en-US" dirty="0" smtClean="0"/>
              <a:t>Detritus</a:t>
            </a:r>
            <a:endParaRPr lang="en-US" dirty="0"/>
          </a:p>
        </p:txBody>
      </p:sp>
      <p:sp>
        <p:nvSpPr>
          <p:cNvPr id="6" name="Left Arrow 5"/>
          <p:cNvSpPr/>
          <p:nvPr/>
        </p:nvSpPr>
        <p:spPr bwMode="auto">
          <a:xfrm rot="16200000">
            <a:off x="3467100" y="4305300"/>
            <a:ext cx="1295400" cy="457200"/>
          </a:xfrm>
          <a:prstGeom prst="lef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7" name="TextBox 6"/>
          <p:cNvSpPr txBox="1"/>
          <p:nvPr/>
        </p:nvSpPr>
        <p:spPr>
          <a:xfrm>
            <a:off x="3505200" y="5257800"/>
            <a:ext cx="1187986" cy="369332"/>
          </a:xfrm>
          <a:prstGeom prst="rect">
            <a:avLst/>
          </a:prstGeom>
          <a:noFill/>
        </p:spPr>
        <p:txBody>
          <a:bodyPr wrap="none" rtlCol="0">
            <a:spAutoFit/>
          </a:bodyPr>
          <a:lstStyle/>
          <a:p>
            <a:r>
              <a:rPr lang="en-US" dirty="0" smtClean="0"/>
              <a:t>Nitrogen</a:t>
            </a:r>
            <a:endParaRPr lang="en-US" dirty="0"/>
          </a:p>
        </p:txBody>
      </p:sp>
      <p:sp>
        <p:nvSpPr>
          <p:cNvPr id="8" name="Left Arrow 7"/>
          <p:cNvSpPr/>
          <p:nvPr/>
        </p:nvSpPr>
        <p:spPr bwMode="auto">
          <a:xfrm rot="16200000">
            <a:off x="1790700" y="4229100"/>
            <a:ext cx="1295400" cy="457200"/>
          </a:xfrm>
          <a:prstGeom prst="lef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9" name="TextBox 8"/>
          <p:cNvSpPr txBox="1"/>
          <p:nvPr/>
        </p:nvSpPr>
        <p:spPr>
          <a:xfrm>
            <a:off x="1629978" y="5257800"/>
            <a:ext cx="1585631" cy="923330"/>
          </a:xfrm>
          <a:prstGeom prst="rect">
            <a:avLst/>
          </a:prstGeom>
          <a:noFill/>
        </p:spPr>
        <p:txBody>
          <a:bodyPr wrap="none" rtlCol="0">
            <a:spAutoFit/>
          </a:bodyPr>
          <a:lstStyle/>
          <a:p>
            <a:r>
              <a:rPr lang="en-US" dirty="0" smtClean="0"/>
              <a:t>Nitrogen</a:t>
            </a:r>
          </a:p>
          <a:p>
            <a:r>
              <a:rPr lang="en-US" dirty="0" smtClean="0"/>
              <a:t>Phosphorus</a:t>
            </a:r>
          </a:p>
          <a:p>
            <a:r>
              <a:rPr lang="en-US" dirty="0" smtClean="0"/>
              <a:t>POM</a:t>
            </a:r>
            <a:endParaRPr lang="en-US" dirty="0"/>
          </a:p>
        </p:txBody>
      </p:sp>
      <p:pic>
        <p:nvPicPr>
          <p:cNvPr id="10" name="Picture 9"/>
          <p:cNvPicPr>
            <a:picLocks noChangeAspect="1"/>
          </p:cNvPicPr>
          <p:nvPr/>
        </p:nvPicPr>
        <p:blipFill>
          <a:blip r:embed="rId3"/>
          <a:stretch>
            <a:fillRect/>
          </a:stretch>
        </p:blipFill>
        <p:spPr>
          <a:xfrm>
            <a:off x="6705600" y="-1"/>
            <a:ext cx="2438400" cy="2786743"/>
          </a:xfrm>
          <a:prstGeom prst="rect">
            <a:avLst/>
          </a:prstGeom>
        </p:spPr>
      </p:pic>
      <p:pic>
        <p:nvPicPr>
          <p:cNvPr id="13" name="Picture 12"/>
          <p:cNvPicPr>
            <a:picLocks noChangeAspect="1"/>
          </p:cNvPicPr>
          <p:nvPr/>
        </p:nvPicPr>
        <p:blipFill>
          <a:blip r:embed="rId4"/>
          <a:srcRect l="23184" t="5000" r="8101" b="10000"/>
          <a:stretch>
            <a:fillRect/>
          </a:stretch>
        </p:blipFill>
        <p:spPr>
          <a:xfrm>
            <a:off x="6705600" y="2813825"/>
            <a:ext cx="2438400" cy="404417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FFFF00"/>
                </a:solidFill>
              </a:rPr>
              <a:t>Consumer-driven nutrient cycling</a:t>
            </a:r>
            <a:r>
              <a:rPr lang="en-US" sz="3200" dirty="0" smtClean="0">
                <a:solidFill>
                  <a:srgbClr val="FFFF00"/>
                </a:solidFill>
              </a:rPr>
              <a:t> in nutrient </a:t>
            </a:r>
            <a:r>
              <a:rPr lang="en-US" sz="3200" dirty="0" smtClean="0">
                <a:solidFill>
                  <a:srgbClr val="FFFF00"/>
                </a:solidFill>
              </a:rPr>
              <a:t>poor ecosystems</a:t>
            </a:r>
            <a:endParaRPr lang="en-US" sz="3200" dirty="0">
              <a:solidFill>
                <a:srgbClr val="FFFF00"/>
              </a:solidFill>
            </a:endParaRPr>
          </a:p>
        </p:txBody>
      </p:sp>
      <p:sp>
        <p:nvSpPr>
          <p:cNvPr id="4" name="TextBox 3"/>
          <p:cNvSpPr txBox="1"/>
          <p:nvPr/>
        </p:nvSpPr>
        <p:spPr>
          <a:xfrm>
            <a:off x="838200" y="1524000"/>
            <a:ext cx="2030727" cy="369332"/>
          </a:xfrm>
          <a:prstGeom prst="rect">
            <a:avLst/>
          </a:prstGeom>
          <a:noFill/>
        </p:spPr>
        <p:txBody>
          <a:bodyPr wrap="none" rtlCol="0">
            <a:spAutoFit/>
          </a:bodyPr>
          <a:lstStyle/>
          <a:p>
            <a:r>
              <a:rPr lang="en-US" dirty="0" smtClean="0"/>
              <a:t>Tropical Forests</a:t>
            </a:r>
            <a:endParaRPr lang="en-US" dirty="0"/>
          </a:p>
        </p:txBody>
      </p:sp>
      <p:sp>
        <p:nvSpPr>
          <p:cNvPr id="5" name="TextBox 4"/>
          <p:cNvSpPr txBox="1"/>
          <p:nvPr/>
        </p:nvSpPr>
        <p:spPr>
          <a:xfrm>
            <a:off x="5457350" y="1524000"/>
            <a:ext cx="2852166" cy="369332"/>
          </a:xfrm>
          <a:prstGeom prst="rect">
            <a:avLst/>
          </a:prstGeom>
          <a:noFill/>
        </p:spPr>
        <p:txBody>
          <a:bodyPr wrap="none" rtlCol="0">
            <a:spAutoFit/>
          </a:bodyPr>
          <a:lstStyle/>
          <a:p>
            <a:r>
              <a:rPr lang="en-US" dirty="0" smtClean="0"/>
              <a:t>Tropical Seagrass Beds</a:t>
            </a:r>
            <a:endParaRPr lang="en-US" dirty="0"/>
          </a:p>
        </p:txBody>
      </p:sp>
      <p:pic>
        <p:nvPicPr>
          <p:cNvPr id="7" name="Picture 6"/>
          <p:cNvPicPr>
            <a:picLocks noChangeAspect="1"/>
          </p:cNvPicPr>
          <p:nvPr/>
        </p:nvPicPr>
        <p:blipFill>
          <a:blip r:embed="rId2"/>
          <a:srcRect t="3023" r="2600"/>
          <a:stretch>
            <a:fillRect/>
          </a:stretch>
        </p:blipFill>
        <p:spPr>
          <a:xfrm>
            <a:off x="228600" y="4038600"/>
            <a:ext cx="3657600" cy="2444750"/>
          </a:xfrm>
          <a:prstGeom prst="rect">
            <a:avLst/>
          </a:prstGeom>
        </p:spPr>
      </p:pic>
      <p:sp>
        <p:nvSpPr>
          <p:cNvPr id="8" name="TextBox 7"/>
          <p:cNvSpPr txBox="1"/>
          <p:nvPr/>
        </p:nvSpPr>
        <p:spPr>
          <a:xfrm>
            <a:off x="228600" y="6519446"/>
            <a:ext cx="3612660" cy="338554"/>
          </a:xfrm>
          <a:prstGeom prst="rect">
            <a:avLst/>
          </a:prstGeom>
          <a:noFill/>
        </p:spPr>
        <p:txBody>
          <a:bodyPr wrap="none" rtlCol="0">
            <a:spAutoFit/>
          </a:bodyPr>
          <a:lstStyle/>
          <a:p>
            <a:r>
              <a:rPr lang="en-US" sz="1600" dirty="0" err="1" smtClean="0"/>
              <a:t>Feeley</a:t>
            </a:r>
            <a:r>
              <a:rPr lang="en-US" sz="1600" dirty="0" smtClean="0"/>
              <a:t> and </a:t>
            </a:r>
            <a:r>
              <a:rPr lang="en-US" sz="1600" dirty="0" err="1" smtClean="0"/>
              <a:t>Terborgh</a:t>
            </a:r>
            <a:r>
              <a:rPr lang="en-US" sz="1600" dirty="0" smtClean="0"/>
              <a:t> Ecology 2005</a:t>
            </a:r>
            <a:endParaRPr lang="en-US" sz="1600" dirty="0"/>
          </a:p>
        </p:txBody>
      </p:sp>
      <p:pic>
        <p:nvPicPr>
          <p:cNvPr id="9" name="Picture 8"/>
          <p:cNvPicPr>
            <a:picLocks noChangeAspect="1"/>
          </p:cNvPicPr>
          <p:nvPr/>
        </p:nvPicPr>
        <p:blipFill>
          <a:blip r:embed="rId3"/>
          <a:stretch>
            <a:fillRect/>
          </a:stretch>
        </p:blipFill>
        <p:spPr>
          <a:xfrm>
            <a:off x="228600" y="1905000"/>
            <a:ext cx="2458065" cy="2133600"/>
          </a:xfrm>
          <a:prstGeom prst="rect">
            <a:avLst/>
          </a:prstGeom>
        </p:spPr>
      </p:pic>
      <p:sp>
        <p:nvSpPr>
          <p:cNvPr id="10" name="TextBox 9"/>
          <p:cNvSpPr txBox="1"/>
          <p:nvPr/>
        </p:nvSpPr>
        <p:spPr>
          <a:xfrm>
            <a:off x="2667000" y="2362200"/>
            <a:ext cx="1111455" cy="923330"/>
          </a:xfrm>
          <a:prstGeom prst="rect">
            <a:avLst/>
          </a:prstGeom>
          <a:noFill/>
        </p:spPr>
        <p:txBody>
          <a:bodyPr wrap="none" rtlCol="0">
            <a:spAutoFit/>
          </a:bodyPr>
          <a:lstStyle/>
          <a:p>
            <a:r>
              <a:rPr lang="en-US" dirty="0" smtClean="0"/>
              <a:t>Red</a:t>
            </a:r>
          </a:p>
          <a:p>
            <a:r>
              <a:rPr lang="en-US" dirty="0" smtClean="0"/>
              <a:t>Howler</a:t>
            </a:r>
          </a:p>
          <a:p>
            <a:r>
              <a:rPr lang="en-US" dirty="0" smtClean="0"/>
              <a:t>monkey</a:t>
            </a:r>
            <a:endParaRPr lang="en-US" dirty="0"/>
          </a:p>
        </p:txBody>
      </p:sp>
      <p:pic>
        <p:nvPicPr>
          <p:cNvPr id="11" name="Picture 10"/>
          <p:cNvPicPr>
            <a:picLocks noChangeAspect="1"/>
          </p:cNvPicPr>
          <p:nvPr/>
        </p:nvPicPr>
        <p:blipFill>
          <a:blip r:embed="rId4"/>
          <a:stretch>
            <a:fillRect/>
          </a:stretch>
        </p:blipFill>
        <p:spPr>
          <a:xfrm>
            <a:off x="5257800" y="3657600"/>
            <a:ext cx="3276600" cy="2850642"/>
          </a:xfrm>
          <a:prstGeom prst="rect">
            <a:avLst/>
          </a:prstGeom>
        </p:spPr>
      </p:pic>
      <p:sp>
        <p:nvSpPr>
          <p:cNvPr id="12" name="TextBox 11"/>
          <p:cNvSpPr txBox="1"/>
          <p:nvPr/>
        </p:nvSpPr>
        <p:spPr>
          <a:xfrm>
            <a:off x="5474153" y="6519446"/>
            <a:ext cx="3027564" cy="338554"/>
          </a:xfrm>
          <a:prstGeom prst="rect">
            <a:avLst/>
          </a:prstGeom>
          <a:noFill/>
        </p:spPr>
        <p:txBody>
          <a:bodyPr wrap="none" rtlCol="0">
            <a:spAutoFit/>
          </a:bodyPr>
          <a:lstStyle/>
          <a:p>
            <a:r>
              <a:rPr lang="en-US" sz="1600" dirty="0" smtClean="0"/>
              <a:t>Layman et al. Eco Apps 2011</a:t>
            </a:r>
            <a:endParaRPr lang="en-US" sz="1600" dirty="0"/>
          </a:p>
        </p:txBody>
      </p:sp>
      <p:pic>
        <p:nvPicPr>
          <p:cNvPr id="13" name="Picture 12"/>
          <p:cNvPicPr>
            <a:picLocks noChangeAspect="1"/>
          </p:cNvPicPr>
          <p:nvPr/>
        </p:nvPicPr>
        <p:blipFill>
          <a:blip r:embed="rId5"/>
          <a:stretch>
            <a:fillRect/>
          </a:stretch>
        </p:blipFill>
        <p:spPr>
          <a:xfrm>
            <a:off x="5638800" y="1905000"/>
            <a:ext cx="2895600" cy="1905000"/>
          </a:xfrm>
          <a:prstGeom prst="rect">
            <a:avLst/>
          </a:prstGeom>
        </p:spPr>
      </p:pic>
      <p:sp>
        <p:nvSpPr>
          <p:cNvPr id="14" name="TextBox 13"/>
          <p:cNvSpPr txBox="1"/>
          <p:nvPr/>
        </p:nvSpPr>
        <p:spPr>
          <a:xfrm>
            <a:off x="4495800" y="2057400"/>
            <a:ext cx="1162626" cy="646331"/>
          </a:xfrm>
          <a:prstGeom prst="rect">
            <a:avLst/>
          </a:prstGeom>
          <a:noFill/>
        </p:spPr>
        <p:txBody>
          <a:bodyPr wrap="none" rtlCol="0">
            <a:spAutoFit/>
          </a:bodyPr>
          <a:lstStyle/>
          <a:p>
            <a:r>
              <a:rPr lang="en-US" dirty="0" smtClean="0"/>
              <a:t>Gray </a:t>
            </a:r>
          </a:p>
          <a:p>
            <a:r>
              <a:rPr lang="en-US" dirty="0" smtClean="0"/>
              <a:t>Snapper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62400" cy="1143000"/>
          </a:xfrm>
        </p:spPr>
        <p:txBody>
          <a:bodyPr/>
          <a:lstStyle/>
          <a:p>
            <a:r>
              <a:rPr lang="en-US" sz="3200" dirty="0" smtClean="0">
                <a:solidFill>
                  <a:srgbClr val="FFFF00"/>
                </a:solidFill>
              </a:rPr>
              <a:t>Fish Schools: An Asset to Corals</a:t>
            </a:r>
            <a:endParaRPr lang="en-US" sz="3200" dirty="0">
              <a:solidFill>
                <a:srgbClr val="FFFF00"/>
              </a:solidFill>
            </a:endParaRPr>
          </a:p>
        </p:txBody>
      </p:sp>
      <p:sp>
        <p:nvSpPr>
          <p:cNvPr id="3" name="Content Placeholder 2"/>
          <p:cNvSpPr>
            <a:spLocks noGrp="1"/>
          </p:cNvSpPr>
          <p:nvPr>
            <p:ph idx="1"/>
          </p:nvPr>
        </p:nvSpPr>
        <p:spPr>
          <a:xfrm>
            <a:off x="152400" y="1447800"/>
            <a:ext cx="4343400" cy="4678363"/>
          </a:xfrm>
        </p:spPr>
        <p:txBody>
          <a:bodyPr/>
          <a:lstStyle/>
          <a:p>
            <a:r>
              <a:rPr lang="en-US" sz="2400" dirty="0" smtClean="0">
                <a:solidFill>
                  <a:srgbClr val="FFFF00"/>
                </a:solidFill>
              </a:rPr>
              <a:t>Resident grunts benefit </a:t>
            </a:r>
            <a:r>
              <a:rPr lang="en-US" sz="2400" i="1" dirty="0" smtClean="0">
                <a:solidFill>
                  <a:srgbClr val="FFFF00"/>
                </a:solidFill>
              </a:rPr>
              <a:t>Porites </a:t>
            </a:r>
            <a:r>
              <a:rPr lang="en-US" sz="2400" i="1" dirty="0" err="1" smtClean="0">
                <a:solidFill>
                  <a:srgbClr val="FFFF00"/>
                </a:solidFill>
              </a:rPr>
              <a:t>furcata</a:t>
            </a:r>
            <a:r>
              <a:rPr lang="en-US" sz="2400" i="1" dirty="0" smtClean="0">
                <a:solidFill>
                  <a:srgbClr val="FFFF00"/>
                </a:solidFill>
              </a:rPr>
              <a:t> </a:t>
            </a:r>
            <a:r>
              <a:rPr lang="en-US" sz="2400" dirty="0" smtClean="0">
                <a:solidFill>
                  <a:srgbClr val="FFFF00"/>
                </a:solidFill>
              </a:rPr>
              <a:t>and </a:t>
            </a:r>
            <a:r>
              <a:rPr lang="en-US" sz="2400" i="1" dirty="0" smtClean="0">
                <a:solidFill>
                  <a:srgbClr val="FFFF00"/>
                </a:solidFill>
              </a:rPr>
              <a:t>Acropora </a:t>
            </a:r>
            <a:r>
              <a:rPr lang="en-US" sz="2400" i="1" dirty="0" smtClean="0">
                <a:solidFill>
                  <a:srgbClr val="FFFF00"/>
                </a:solidFill>
              </a:rPr>
              <a:t>palmata</a:t>
            </a:r>
            <a:endParaRPr lang="en-US" sz="2400" dirty="0" smtClean="0">
              <a:solidFill>
                <a:srgbClr val="FFFF00"/>
              </a:solidFill>
            </a:endParaRPr>
          </a:p>
          <a:p>
            <a:pPr lvl="1"/>
            <a:r>
              <a:rPr lang="en-US" sz="2000" dirty="0" smtClean="0">
                <a:solidFill>
                  <a:srgbClr val="FFFF00"/>
                </a:solidFill>
              </a:rPr>
              <a:t>25</a:t>
            </a:r>
            <a:r>
              <a:rPr lang="en-US" sz="2000" dirty="0" smtClean="0">
                <a:solidFill>
                  <a:srgbClr val="FFFF00"/>
                </a:solidFill>
              </a:rPr>
              <a:t>% more tissue N</a:t>
            </a:r>
          </a:p>
          <a:p>
            <a:pPr lvl="1"/>
            <a:r>
              <a:rPr lang="en-US" sz="2000" dirty="0" smtClean="0">
                <a:solidFill>
                  <a:srgbClr val="FFFF00"/>
                </a:solidFill>
              </a:rPr>
              <a:t>29% more zooxanthellae</a:t>
            </a:r>
          </a:p>
          <a:p>
            <a:pPr lvl="1"/>
            <a:r>
              <a:rPr lang="en-US" sz="2000" b="1" dirty="0" smtClean="0">
                <a:solidFill>
                  <a:srgbClr val="FFFF00"/>
                </a:solidFill>
              </a:rPr>
              <a:t>70% higher growth </a:t>
            </a:r>
            <a:r>
              <a:rPr lang="en-US" sz="2000" b="1" dirty="0" smtClean="0">
                <a:solidFill>
                  <a:srgbClr val="FFFF00"/>
                </a:solidFill>
              </a:rPr>
              <a:t>rates</a:t>
            </a:r>
            <a:r>
              <a:rPr lang="en-US" sz="2400" b="1" dirty="0" smtClean="0">
                <a:solidFill>
                  <a:srgbClr val="FFFF00"/>
                </a:solidFill>
              </a:rPr>
              <a:t> </a:t>
            </a:r>
            <a:r>
              <a:rPr lang="en-US" sz="2400" dirty="0" smtClean="0">
                <a:solidFill>
                  <a:srgbClr val="FFFF00"/>
                </a:solidFill>
              </a:rPr>
              <a:t>(</a:t>
            </a:r>
            <a:r>
              <a:rPr lang="en-US" sz="2000" dirty="0" smtClean="0">
                <a:solidFill>
                  <a:srgbClr val="FFFF00"/>
                </a:solidFill>
              </a:rPr>
              <a:t>Meyer </a:t>
            </a:r>
            <a:r>
              <a:rPr lang="en-US" sz="2000" dirty="0" smtClean="0">
                <a:solidFill>
                  <a:srgbClr val="FFFF00"/>
                </a:solidFill>
              </a:rPr>
              <a:t>et al. </a:t>
            </a:r>
            <a:r>
              <a:rPr lang="en-US" sz="2000" dirty="0" smtClean="0">
                <a:solidFill>
                  <a:srgbClr val="FFFF00"/>
                </a:solidFill>
              </a:rPr>
              <a:t>1983</a:t>
            </a:r>
            <a:r>
              <a:rPr lang="en-US" sz="2000" dirty="0" smtClean="0">
                <a:solidFill>
                  <a:srgbClr val="FFFF00"/>
                </a:solidFill>
              </a:rPr>
              <a:t>,</a:t>
            </a:r>
            <a:r>
              <a:rPr lang="en-US" sz="2000" dirty="0" smtClean="0">
                <a:solidFill>
                  <a:srgbClr val="FFFF00"/>
                </a:solidFill>
              </a:rPr>
              <a:t> 1985)</a:t>
            </a:r>
          </a:p>
          <a:p>
            <a:r>
              <a:rPr lang="en-US" sz="2400" dirty="0" smtClean="0">
                <a:solidFill>
                  <a:srgbClr val="FFFF00"/>
                </a:solidFill>
              </a:rPr>
              <a:t>Damselfish and </a:t>
            </a:r>
            <a:r>
              <a:rPr lang="en-US" sz="2400" i="1" dirty="0" err="1" smtClean="0">
                <a:solidFill>
                  <a:srgbClr val="FFFF00"/>
                </a:solidFill>
              </a:rPr>
              <a:t>Pocillopora</a:t>
            </a:r>
            <a:endParaRPr lang="en-US" sz="2400" i="1" dirty="0" smtClean="0">
              <a:solidFill>
                <a:srgbClr val="FFFF00"/>
              </a:solidFill>
            </a:endParaRPr>
          </a:p>
          <a:p>
            <a:pPr lvl="1"/>
            <a:r>
              <a:rPr lang="en-US" sz="2000" dirty="0" smtClean="0">
                <a:solidFill>
                  <a:srgbClr val="FFFF00"/>
                </a:solidFill>
              </a:rPr>
              <a:t>Coral growth positively correlated with </a:t>
            </a:r>
            <a:r>
              <a:rPr lang="en-US" sz="2000" i="1" dirty="0" err="1" smtClean="0">
                <a:solidFill>
                  <a:srgbClr val="FFFF00"/>
                </a:solidFill>
              </a:rPr>
              <a:t>Dascyllus</a:t>
            </a:r>
            <a:r>
              <a:rPr lang="en-US" sz="2000" i="1" dirty="0" smtClean="0">
                <a:solidFill>
                  <a:srgbClr val="FFFF00"/>
                </a:solidFill>
              </a:rPr>
              <a:t> </a:t>
            </a:r>
            <a:r>
              <a:rPr lang="en-US" sz="2000" dirty="0" smtClean="0">
                <a:solidFill>
                  <a:srgbClr val="FFFF00"/>
                </a:solidFill>
              </a:rPr>
              <a:t>biomass</a:t>
            </a:r>
            <a:r>
              <a:rPr lang="en-US" sz="2000" i="1" dirty="0" smtClean="0">
                <a:solidFill>
                  <a:srgbClr val="FFFF00"/>
                </a:solidFill>
              </a:rPr>
              <a:t> </a:t>
            </a:r>
          </a:p>
          <a:p>
            <a:pPr lvl="1"/>
            <a:r>
              <a:rPr lang="en-US" sz="2000" i="1" dirty="0" err="1" smtClean="0">
                <a:solidFill>
                  <a:srgbClr val="FFFF00"/>
                </a:solidFill>
              </a:rPr>
              <a:t>Dascyllus</a:t>
            </a:r>
            <a:r>
              <a:rPr lang="en-US" sz="2000" i="1" dirty="0" smtClean="0">
                <a:solidFill>
                  <a:srgbClr val="FFFF00"/>
                </a:solidFill>
              </a:rPr>
              <a:t> </a:t>
            </a:r>
            <a:r>
              <a:rPr lang="en-US" sz="2000" dirty="0" smtClean="0">
                <a:solidFill>
                  <a:srgbClr val="FFFF00"/>
                </a:solidFill>
              </a:rPr>
              <a:t>important NH4 source                          (Holbrook et al. 2008)</a:t>
            </a:r>
            <a:endParaRPr lang="en-US" sz="2000" dirty="0" smtClean="0">
              <a:solidFill>
                <a:srgbClr val="FFFF00"/>
              </a:solidFill>
            </a:endParaRPr>
          </a:p>
          <a:p>
            <a:endParaRPr lang="en-US" sz="2400" dirty="0" smtClean="0">
              <a:solidFill>
                <a:srgbClr val="FFFF00"/>
              </a:solidFill>
            </a:endParaRPr>
          </a:p>
          <a:p>
            <a:endParaRPr lang="en-US" sz="2400" b="1" dirty="0">
              <a:solidFill>
                <a:srgbClr val="FFFF00"/>
              </a:solidFill>
            </a:endParaRPr>
          </a:p>
        </p:txBody>
      </p:sp>
      <p:pic>
        <p:nvPicPr>
          <p:cNvPr id="5" name="Picture 4"/>
          <p:cNvPicPr>
            <a:picLocks noChangeAspect="1"/>
          </p:cNvPicPr>
          <p:nvPr/>
        </p:nvPicPr>
        <p:blipFill>
          <a:blip r:embed="rId2"/>
          <a:stretch>
            <a:fillRect/>
          </a:stretch>
        </p:blipFill>
        <p:spPr>
          <a:xfrm>
            <a:off x="4343400" y="0"/>
            <a:ext cx="4622800" cy="3078785"/>
          </a:xfrm>
          <a:prstGeom prst="rect">
            <a:avLst/>
          </a:prstGeom>
        </p:spPr>
      </p:pic>
      <p:pic>
        <p:nvPicPr>
          <p:cNvPr id="6" name="Picture 5"/>
          <p:cNvPicPr>
            <a:picLocks noChangeAspect="1"/>
          </p:cNvPicPr>
          <p:nvPr/>
        </p:nvPicPr>
        <p:blipFill>
          <a:blip r:embed="rId3"/>
          <a:stretch>
            <a:fillRect/>
          </a:stretch>
        </p:blipFill>
        <p:spPr>
          <a:xfrm>
            <a:off x="4572000" y="3093309"/>
            <a:ext cx="4267200" cy="376469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IMG_1147.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0" y="0"/>
            <a:ext cx="8763000" cy="762000"/>
          </a:xfrm>
        </p:spPr>
        <p:txBody>
          <a:bodyPr/>
          <a:lstStyle/>
          <a:p>
            <a:r>
              <a:rPr lang="en-US" sz="3200" b="1" dirty="0" smtClean="0">
                <a:solidFill>
                  <a:srgbClr val="FFFF00"/>
                </a:solidFill>
                <a:effectLst>
                  <a:outerShdw blurRad="38100" dist="38100" dir="2700000" algn="tl">
                    <a:srgbClr val="000000">
                      <a:alpha val="43137"/>
                    </a:srgbClr>
                  </a:outerShdw>
                </a:effectLst>
              </a:rPr>
              <a:t>Fish Schools as Nutrient Vectors</a:t>
            </a:r>
            <a:endParaRPr lang="en-US" sz="3200" b="1" dirty="0">
              <a:solidFill>
                <a:srgbClr val="FFFF00"/>
              </a:solidFill>
              <a:effectLst>
                <a:outerShdw blurRad="38100" dist="38100" dir="2700000" algn="tl">
                  <a:srgbClr val="000000">
                    <a:alpha val="43137"/>
                  </a:srgbClr>
                </a:outerShdw>
              </a:effectLst>
            </a:endParaRPr>
          </a:p>
        </p:txBody>
      </p:sp>
      <p:sp>
        <p:nvSpPr>
          <p:cNvPr id="5" name="TextBox 4"/>
          <p:cNvSpPr txBox="1"/>
          <p:nvPr/>
        </p:nvSpPr>
        <p:spPr>
          <a:xfrm>
            <a:off x="1143000" y="1447800"/>
            <a:ext cx="1393345" cy="646331"/>
          </a:xfrm>
          <a:prstGeom prst="rect">
            <a:avLst/>
          </a:prstGeom>
          <a:noFill/>
        </p:spPr>
        <p:txBody>
          <a:bodyPr wrap="none" rtlCol="0">
            <a:spAutoFit/>
          </a:bodyPr>
          <a:lstStyle/>
          <a:p>
            <a:r>
              <a:rPr lang="en-US" i="0" dirty="0" smtClean="0"/>
              <a:t>Snapper</a:t>
            </a:r>
          </a:p>
          <a:p>
            <a:r>
              <a:rPr lang="en-US" dirty="0" err="1" smtClean="0"/>
              <a:t>Lutjanidae</a:t>
            </a:r>
            <a:endParaRPr lang="en-US" dirty="0"/>
          </a:p>
        </p:txBody>
      </p:sp>
      <p:sp>
        <p:nvSpPr>
          <p:cNvPr id="6" name="TextBox 5"/>
          <p:cNvSpPr txBox="1"/>
          <p:nvPr/>
        </p:nvSpPr>
        <p:spPr>
          <a:xfrm>
            <a:off x="1986675" y="2819400"/>
            <a:ext cx="1534798" cy="646331"/>
          </a:xfrm>
          <a:prstGeom prst="rect">
            <a:avLst/>
          </a:prstGeom>
          <a:noFill/>
        </p:spPr>
        <p:txBody>
          <a:bodyPr wrap="none" rtlCol="0">
            <a:spAutoFit/>
          </a:bodyPr>
          <a:lstStyle/>
          <a:p>
            <a:r>
              <a:rPr lang="en-US" i="0" dirty="0" smtClean="0"/>
              <a:t>Grunt</a:t>
            </a:r>
          </a:p>
          <a:p>
            <a:r>
              <a:rPr lang="en-US" dirty="0" err="1" smtClean="0"/>
              <a:t>Haemulidae</a:t>
            </a:r>
            <a:endParaRPr lang="en-US" dirty="0"/>
          </a:p>
        </p:txBody>
      </p:sp>
      <p:sp>
        <p:nvSpPr>
          <p:cNvPr id="7" name="TextBox 6"/>
          <p:cNvSpPr txBox="1"/>
          <p:nvPr/>
        </p:nvSpPr>
        <p:spPr>
          <a:xfrm>
            <a:off x="3996142" y="1143000"/>
            <a:ext cx="1162513" cy="646331"/>
          </a:xfrm>
          <a:prstGeom prst="rect">
            <a:avLst/>
          </a:prstGeom>
          <a:noFill/>
        </p:spPr>
        <p:txBody>
          <a:bodyPr wrap="none" rtlCol="0">
            <a:spAutoFit/>
          </a:bodyPr>
          <a:lstStyle/>
          <a:p>
            <a:r>
              <a:rPr lang="en-US" i="0" dirty="0" smtClean="0"/>
              <a:t>Goatfish</a:t>
            </a:r>
          </a:p>
          <a:p>
            <a:r>
              <a:rPr lang="en-US" dirty="0" err="1" smtClean="0"/>
              <a:t>Mullidae</a:t>
            </a:r>
            <a:endParaRPr lang="en-US" dirty="0"/>
          </a:p>
        </p:txBody>
      </p:sp>
      <p:sp>
        <p:nvSpPr>
          <p:cNvPr id="8" name="Right Arrow 7"/>
          <p:cNvSpPr/>
          <p:nvPr/>
        </p:nvSpPr>
        <p:spPr bwMode="auto">
          <a:xfrm rot="7261617">
            <a:off x="1023095" y="2217744"/>
            <a:ext cx="632757" cy="457200"/>
          </a:xfrm>
          <a:prstGeom prst="right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9" name="Right Arrow 8"/>
          <p:cNvSpPr/>
          <p:nvPr/>
        </p:nvSpPr>
        <p:spPr bwMode="auto">
          <a:xfrm rot="7261617">
            <a:off x="2557189" y="3589343"/>
            <a:ext cx="632757" cy="457200"/>
          </a:xfrm>
          <a:prstGeom prst="right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0" name="Right Arrow 9"/>
          <p:cNvSpPr/>
          <p:nvPr/>
        </p:nvSpPr>
        <p:spPr bwMode="auto">
          <a:xfrm rot="3246748">
            <a:off x="4626286" y="1914325"/>
            <a:ext cx="632757" cy="457200"/>
          </a:xfrm>
          <a:prstGeom prst="right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1" name="TextBox 10"/>
          <p:cNvSpPr txBox="1"/>
          <p:nvPr/>
        </p:nvSpPr>
        <p:spPr>
          <a:xfrm>
            <a:off x="2334996" y="6019800"/>
            <a:ext cx="6809004" cy="646331"/>
          </a:xfrm>
          <a:prstGeom prst="rect">
            <a:avLst/>
          </a:prstGeom>
          <a:noFill/>
        </p:spPr>
        <p:txBody>
          <a:bodyPr wrap="none" rtlCol="0">
            <a:spAutoFit/>
          </a:bodyPr>
          <a:lstStyle/>
          <a:p>
            <a:pPr algn="l"/>
            <a:r>
              <a:rPr lang="en-US" i="0" dirty="0" smtClean="0">
                <a:effectLst>
                  <a:outerShdw blurRad="38100" dist="38100" dir="2700000" algn="tl">
                    <a:srgbClr val="000000">
                      <a:alpha val="43137"/>
                    </a:srgbClr>
                  </a:outerShdw>
                </a:effectLst>
              </a:rPr>
              <a:t>Sources: Ogden and Ehrlich 1977, </a:t>
            </a:r>
            <a:r>
              <a:rPr lang="en-US" i="0" dirty="0" err="1" smtClean="0">
                <a:effectLst>
                  <a:outerShdw blurRad="38100" dist="38100" dir="2700000" algn="tl">
                    <a:srgbClr val="000000">
                      <a:alpha val="43137"/>
                    </a:srgbClr>
                  </a:outerShdw>
                </a:effectLst>
              </a:rPr>
              <a:t>Helfman</a:t>
            </a:r>
            <a:r>
              <a:rPr lang="en-US" i="0" dirty="0" smtClean="0">
                <a:effectLst>
                  <a:outerShdw blurRad="38100" dist="38100" dir="2700000" algn="tl">
                    <a:srgbClr val="000000">
                      <a:alpha val="43137"/>
                    </a:srgbClr>
                  </a:outerShdw>
                </a:effectLst>
              </a:rPr>
              <a:t> et al 1982, </a:t>
            </a:r>
          </a:p>
          <a:p>
            <a:pPr algn="l"/>
            <a:r>
              <a:rPr lang="en-US" i="0" dirty="0" smtClean="0">
                <a:effectLst>
                  <a:outerShdw blurRad="38100" dist="38100" dir="2700000" algn="tl">
                    <a:srgbClr val="000000">
                      <a:alpha val="43137"/>
                    </a:srgbClr>
                  </a:outerShdw>
                </a:effectLst>
              </a:rPr>
              <a:t>Burke 1995, </a:t>
            </a:r>
            <a:r>
              <a:rPr lang="en-US" i="0" dirty="0" err="1" smtClean="0">
                <a:effectLst>
                  <a:outerShdw blurRad="38100" dist="38100" dir="2700000" algn="tl">
                    <a:srgbClr val="000000">
                      <a:alpha val="43137"/>
                    </a:srgbClr>
                  </a:outerShdw>
                </a:effectLst>
              </a:rPr>
              <a:t>Nagelkerken</a:t>
            </a:r>
            <a:r>
              <a:rPr lang="en-US" i="0" dirty="0" smtClean="0">
                <a:effectLst>
                  <a:outerShdw blurRad="38100" dist="38100" dir="2700000" algn="tl">
                    <a:srgbClr val="000000">
                      <a:alpha val="43137"/>
                    </a:srgbClr>
                  </a:outerShdw>
                </a:effectLst>
              </a:rPr>
              <a:t> et al. 2000, </a:t>
            </a:r>
            <a:r>
              <a:rPr lang="en-US" i="0" dirty="0" err="1" smtClean="0">
                <a:effectLst>
                  <a:outerShdw blurRad="38100" dist="38100" dir="2700000" algn="tl">
                    <a:srgbClr val="000000">
                      <a:alpha val="43137"/>
                    </a:srgbClr>
                  </a:outerShdw>
                </a:effectLst>
              </a:rPr>
              <a:t>Nagelkerken</a:t>
            </a:r>
            <a:r>
              <a:rPr lang="en-US" i="0" dirty="0" smtClean="0">
                <a:effectLst>
                  <a:outerShdw blurRad="38100" dist="38100" dir="2700000" algn="tl">
                    <a:srgbClr val="000000">
                      <a:alpha val="43137"/>
                    </a:srgbClr>
                  </a:outerShdw>
                </a:effectLst>
              </a:rPr>
              <a:t> et al. 2008</a:t>
            </a:r>
            <a:endParaRPr lang="en-US" i="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smtClean="0">
                <a:solidFill>
                  <a:srgbClr val="FFFF00"/>
                </a:solidFill>
              </a:rPr>
              <a:t>Context-dependent effects of fish excretion in reef systems</a:t>
            </a:r>
            <a:endParaRPr lang="en-US" sz="3600" dirty="0">
              <a:solidFill>
                <a:srgbClr val="FFFF00"/>
              </a:solidFill>
            </a:endParaRPr>
          </a:p>
        </p:txBody>
      </p:sp>
      <p:pic>
        <p:nvPicPr>
          <p:cNvPr id="6" name="Picture 5"/>
          <p:cNvPicPr>
            <a:picLocks noChangeAspect="1"/>
          </p:cNvPicPr>
          <p:nvPr/>
        </p:nvPicPr>
        <p:blipFill>
          <a:blip r:embed="rId2"/>
          <a:srcRect r="50833"/>
          <a:stretch>
            <a:fillRect/>
          </a:stretch>
        </p:blipFill>
        <p:spPr>
          <a:xfrm>
            <a:off x="0" y="1676400"/>
            <a:ext cx="4495800" cy="3826617"/>
          </a:xfrm>
          <a:prstGeom prst="rect">
            <a:avLst/>
          </a:prstGeom>
        </p:spPr>
      </p:pic>
      <p:pic>
        <p:nvPicPr>
          <p:cNvPr id="7" name="Picture 6"/>
          <p:cNvPicPr>
            <a:picLocks noChangeAspect="1"/>
          </p:cNvPicPr>
          <p:nvPr/>
        </p:nvPicPr>
        <p:blipFill>
          <a:blip r:embed="rId2"/>
          <a:srcRect l="49167"/>
          <a:stretch>
            <a:fillRect/>
          </a:stretch>
        </p:blipFill>
        <p:spPr>
          <a:xfrm>
            <a:off x="4495800" y="1676400"/>
            <a:ext cx="4648200" cy="38266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0" y="381000"/>
            <a:ext cx="3581400" cy="1143000"/>
          </a:xfrm>
        </p:spPr>
        <p:txBody>
          <a:bodyPr/>
          <a:lstStyle/>
          <a:p>
            <a:r>
              <a:rPr lang="en-US" sz="3200" dirty="0" smtClean="0">
                <a:solidFill>
                  <a:srgbClr val="FFFF00"/>
                </a:solidFill>
              </a:rPr>
              <a:t>What </a:t>
            </a:r>
            <a:r>
              <a:rPr lang="en-US" sz="3200" dirty="0" smtClean="0">
                <a:solidFill>
                  <a:srgbClr val="FFFF00"/>
                </a:solidFill>
              </a:rPr>
              <a:t>happens to </a:t>
            </a:r>
            <a:r>
              <a:rPr lang="en-US" sz="3200" dirty="0" smtClean="0">
                <a:solidFill>
                  <a:srgbClr val="FFFF00"/>
                </a:solidFill>
              </a:rPr>
              <a:t>fish pee</a:t>
            </a:r>
            <a:r>
              <a:rPr lang="en-US" sz="3200" dirty="0" smtClean="0">
                <a:solidFill>
                  <a:srgbClr val="FFFF00"/>
                </a:solidFill>
              </a:rPr>
              <a:t> </a:t>
            </a:r>
            <a:r>
              <a:rPr lang="en-US" sz="3200" dirty="0" smtClean="0">
                <a:solidFill>
                  <a:srgbClr val="FFFF00"/>
                </a:solidFill>
              </a:rPr>
              <a:t>when</a:t>
            </a:r>
            <a:r>
              <a:rPr lang="en-US" sz="3200" dirty="0" smtClean="0">
                <a:solidFill>
                  <a:srgbClr val="FFFF00"/>
                </a:solidFill>
              </a:rPr>
              <a:t> corals are rare?</a:t>
            </a:r>
            <a:endParaRPr lang="en-US" sz="3200" dirty="0">
              <a:solidFill>
                <a:srgbClr val="FFFF00"/>
              </a:solidFill>
            </a:endParaRPr>
          </a:p>
        </p:txBody>
      </p:sp>
      <p:pic>
        <p:nvPicPr>
          <p:cNvPr id="9" name="Content Placeholder 8" descr="IMG_1140.JPG"/>
          <p:cNvPicPr>
            <a:picLocks noGrp="1" noChangeAspect="1"/>
          </p:cNvPicPr>
          <p:nvPr>
            <p:ph sz="half" idx="1"/>
          </p:nvPr>
        </p:nvPicPr>
        <p:blipFill>
          <a:blip r:embed="rId2"/>
          <a:srcRect l="-509" r="-509"/>
          <a:stretch>
            <a:fillRect/>
          </a:stretch>
        </p:blipFill>
        <p:spPr>
          <a:xfrm>
            <a:off x="-152400" y="0"/>
            <a:ext cx="5195818" cy="6858000"/>
          </a:xfrm>
        </p:spPr>
      </p:pic>
      <p:sp>
        <p:nvSpPr>
          <p:cNvPr id="10" name="Content Placeholder 9"/>
          <p:cNvSpPr>
            <a:spLocks noGrp="1"/>
          </p:cNvSpPr>
          <p:nvPr>
            <p:ph sz="half" idx="2"/>
          </p:nvPr>
        </p:nvSpPr>
        <p:spPr>
          <a:xfrm>
            <a:off x="5257800" y="1828800"/>
            <a:ext cx="3581400" cy="4449763"/>
          </a:xfrm>
        </p:spPr>
        <p:txBody>
          <a:bodyPr/>
          <a:lstStyle/>
          <a:p>
            <a:r>
              <a:rPr lang="en-US" dirty="0" smtClean="0">
                <a:solidFill>
                  <a:srgbClr val="FFFF00"/>
                </a:solidFill>
              </a:rPr>
              <a:t>Florida Keys coral cover &lt;10%</a:t>
            </a:r>
          </a:p>
          <a:p>
            <a:r>
              <a:rPr lang="en-US" dirty="0" smtClean="0">
                <a:solidFill>
                  <a:srgbClr val="FFFF00"/>
                </a:solidFill>
              </a:rPr>
              <a:t>Can abundant fishes facilitate algal abundance when coral cover is low?</a:t>
            </a:r>
          </a:p>
          <a:p>
            <a:r>
              <a:rPr lang="en-US" dirty="0" smtClean="0">
                <a:solidFill>
                  <a:srgbClr val="FFFF00"/>
                </a:solidFill>
              </a:rPr>
              <a:t>Can they suppress coral recruitment and recovery?</a:t>
            </a:r>
            <a:endParaRPr lang="en-US" dirty="0">
              <a:solidFill>
                <a:srgbClr val="FFFF00"/>
              </a:solidFill>
            </a:endParaRPr>
          </a:p>
        </p:txBody>
      </p:sp>
      <p:sp>
        <p:nvSpPr>
          <p:cNvPr id="5" name="TextBox 4"/>
          <p:cNvSpPr txBox="1"/>
          <p:nvPr/>
        </p:nvSpPr>
        <p:spPr>
          <a:xfrm>
            <a:off x="609600" y="533400"/>
            <a:ext cx="1387367" cy="1015663"/>
          </a:xfrm>
          <a:prstGeom prst="rect">
            <a:avLst/>
          </a:prstGeom>
          <a:noFill/>
        </p:spPr>
        <p:txBody>
          <a:bodyPr wrap="none" rtlCol="0">
            <a:spAutoFit/>
          </a:bodyPr>
          <a:lstStyle/>
          <a:p>
            <a:pPr algn="l"/>
            <a:r>
              <a:rPr lang="en-US" sz="2000" dirty="0" smtClean="0"/>
              <a:t>Dead</a:t>
            </a:r>
          </a:p>
          <a:p>
            <a:pPr algn="l"/>
            <a:r>
              <a:rPr lang="en-US" sz="2000" dirty="0" smtClean="0"/>
              <a:t>Acropora</a:t>
            </a:r>
          </a:p>
          <a:p>
            <a:pPr algn="l"/>
            <a:r>
              <a:rPr lang="en-US" sz="2000" dirty="0" smtClean="0"/>
              <a:t>palmata</a:t>
            </a:r>
            <a:endParaRPr lang="en-US" sz="2000" dirty="0"/>
          </a:p>
        </p:txBody>
      </p:sp>
      <p:sp>
        <p:nvSpPr>
          <p:cNvPr id="6" name="Right Arrow 5"/>
          <p:cNvSpPr/>
          <p:nvPr/>
        </p:nvSpPr>
        <p:spPr bwMode="auto">
          <a:xfrm>
            <a:off x="1752600" y="1066800"/>
            <a:ext cx="914400" cy="457200"/>
          </a:xfrm>
          <a:prstGeom prst="right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457200"/>
            <a:ext cx="3505200" cy="1143000"/>
          </a:xfrm>
        </p:spPr>
        <p:txBody>
          <a:bodyPr/>
          <a:lstStyle/>
          <a:p>
            <a:r>
              <a:rPr lang="en-US" sz="3200" dirty="0" smtClean="0">
                <a:solidFill>
                  <a:srgbClr val="FFFF00"/>
                </a:solidFill>
              </a:rPr>
              <a:t>Fish Schools: an Asset to Corals?</a:t>
            </a:r>
            <a:endParaRPr lang="en-US" sz="3200" dirty="0">
              <a:solidFill>
                <a:srgbClr val="FFFF00"/>
              </a:solidFill>
            </a:endParaRPr>
          </a:p>
        </p:txBody>
      </p:sp>
      <p:sp>
        <p:nvSpPr>
          <p:cNvPr id="7" name="Content Placeholder 6"/>
          <p:cNvSpPr>
            <a:spLocks noGrp="1"/>
          </p:cNvSpPr>
          <p:nvPr>
            <p:ph idx="1"/>
          </p:nvPr>
        </p:nvSpPr>
        <p:spPr>
          <a:xfrm>
            <a:off x="5410200" y="1905000"/>
            <a:ext cx="3505200" cy="1981200"/>
          </a:xfrm>
        </p:spPr>
        <p:txBody>
          <a:bodyPr/>
          <a:lstStyle/>
          <a:p>
            <a:r>
              <a:rPr lang="en-US" sz="2800" dirty="0" smtClean="0">
                <a:solidFill>
                  <a:srgbClr val="FFFF00"/>
                </a:solidFill>
              </a:rPr>
              <a:t>Surveyed 12 </a:t>
            </a:r>
            <a:r>
              <a:rPr lang="en-US" sz="2800" dirty="0" err="1" smtClean="0">
                <a:solidFill>
                  <a:srgbClr val="FFFF00"/>
                </a:solidFill>
              </a:rPr>
              <a:t>forereefs</a:t>
            </a:r>
            <a:r>
              <a:rPr lang="en-US" sz="2800" dirty="0" smtClean="0">
                <a:solidFill>
                  <a:srgbClr val="FFFF00"/>
                </a:solidFill>
              </a:rPr>
              <a:t> (5-8m depth) across Upper Florida Keys</a:t>
            </a:r>
          </a:p>
        </p:txBody>
      </p:sp>
      <p:grpSp>
        <p:nvGrpSpPr>
          <p:cNvPr id="3" name="Group 20"/>
          <p:cNvGrpSpPr/>
          <p:nvPr/>
        </p:nvGrpSpPr>
        <p:grpSpPr>
          <a:xfrm>
            <a:off x="0" y="0"/>
            <a:ext cx="5334000" cy="3886200"/>
            <a:chOff x="618187" y="1662848"/>
            <a:chExt cx="4258614" cy="2857709"/>
          </a:xfrm>
        </p:grpSpPr>
        <p:pic>
          <p:nvPicPr>
            <p:cNvPr id="8" name="Picture 7" descr="keys google earth.jpg"/>
            <p:cNvPicPr>
              <a:picLocks noChangeAspect="1"/>
            </p:cNvPicPr>
            <p:nvPr/>
          </p:nvPicPr>
          <p:blipFill>
            <a:blip r:embed="rId2"/>
            <a:srcRect l="12676" t="20755"/>
            <a:stretch>
              <a:fillRect/>
            </a:stretch>
          </p:blipFill>
          <p:spPr>
            <a:xfrm>
              <a:off x="618187" y="1662848"/>
              <a:ext cx="4258614" cy="2857709"/>
            </a:xfrm>
            <a:prstGeom prst="rect">
              <a:avLst/>
            </a:prstGeom>
          </p:spPr>
        </p:pic>
        <p:sp>
          <p:nvSpPr>
            <p:cNvPr id="9" name="Oval 8"/>
            <p:cNvSpPr/>
            <p:nvPr/>
          </p:nvSpPr>
          <p:spPr bwMode="auto">
            <a:xfrm>
              <a:off x="3477542" y="2839552"/>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0" name="Oval 9"/>
            <p:cNvSpPr/>
            <p:nvPr/>
          </p:nvSpPr>
          <p:spPr bwMode="auto">
            <a:xfrm>
              <a:off x="3295030" y="3119719"/>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1" name="Oval 10"/>
            <p:cNvSpPr/>
            <p:nvPr/>
          </p:nvSpPr>
          <p:spPr bwMode="auto">
            <a:xfrm>
              <a:off x="3234193" y="3175753"/>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2" name="Oval 11"/>
            <p:cNvSpPr/>
            <p:nvPr/>
          </p:nvSpPr>
          <p:spPr bwMode="auto">
            <a:xfrm>
              <a:off x="3112518" y="3343853"/>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3" name="Oval 12"/>
            <p:cNvSpPr/>
            <p:nvPr/>
          </p:nvSpPr>
          <p:spPr bwMode="auto">
            <a:xfrm>
              <a:off x="3051681" y="3399887"/>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4" name="Oval 13"/>
            <p:cNvSpPr/>
            <p:nvPr/>
          </p:nvSpPr>
          <p:spPr bwMode="auto">
            <a:xfrm>
              <a:off x="2930006" y="3511954"/>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5" name="Oval 14"/>
            <p:cNvSpPr/>
            <p:nvPr/>
          </p:nvSpPr>
          <p:spPr bwMode="auto">
            <a:xfrm>
              <a:off x="2504145" y="3848155"/>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6" name="Oval 15"/>
            <p:cNvSpPr/>
            <p:nvPr/>
          </p:nvSpPr>
          <p:spPr bwMode="auto">
            <a:xfrm>
              <a:off x="2625819" y="3792121"/>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7" name="Oval 16"/>
            <p:cNvSpPr/>
            <p:nvPr/>
          </p:nvSpPr>
          <p:spPr bwMode="auto">
            <a:xfrm>
              <a:off x="2869169" y="3624021"/>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8" name="Oval 17"/>
            <p:cNvSpPr/>
            <p:nvPr/>
          </p:nvSpPr>
          <p:spPr bwMode="auto">
            <a:xfrm>
              <a:off x="2808331" y="3680054"/>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9" name="Oval 18"/>
            <p:cNvSpPr/>
            <p:nvPr/>
          </p:nvSpPr>
          <p:spPr bwMode="auto">
            <a:xfrm>
              <a:off x="2382470" y="3904188"/>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20" name="Oval 19"/>
            <p:cNvSpPr/>
            <p:nvPr/>
          </p:nvSpPr>
          <p:spPr bwMode="auto">
            <a:xfrm>
              <a:off x="3355867" y="2951619"/>
              <a:ext cx="76200" cy="76200"/>
            </a:xfrm>
            <a:prstGeom prst="ellips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grpSp>
      <p:sp>
        <p:nvSpPr>
          <p:cNvPr id="22" name="Content Placeholder 6"/>
          <p:cNvSpPr txBox="1">
            <a:spLocks/>
          </p:cNvSpPr>
          <p:nvPr/>
        </p:nvSpPr>
        <p:spPr bwMode="auto">
          <a:xfrm>
            <a:off x="228600" y="4038600"/>
            <a:ext cx="8610600" cy="281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rgbClr val="FFFF00"/>
                </a:solidFill>
                <a:effectLst/>
                <a:uLnTx/>
                <a:uFillTx/>
                <a:latin typeface="+mn-lt"/>
                <a:ea typeface="+mn-ea"/>
                <a:cs typeface="+mn-cs"/>
              </a:rPr>
              <a:t>Quantified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rPr>
              <a:t>Fish community structure/biomass – 25X4m transects – no urchins</a:t>
            </a:r>
            <a:r>
              <a:rPr kumimoji="0" lang="en-US" sz="2400" b="0" i="0" u="none" strike="noStrike" kern="0" cap="none" spc="0" normalizeH="0" noProof="0" dirty="0" smtClean="0">
                <a:ln>
                  <a:noFill/>
                </a:ln>
                <a:solidFill>
                  <a:srgbClr val="FFFF00"/>
                </a:solidFill>
                <a:effectLst/>
                <a:uLnTx/>
                <a:uFillTx/>
                <a:latin typeface="+mn-lt"/>
              </a:rPr>
              <a:t> (&lt;0.01/m</a:t>
            </a:r>
            <a:r>
              <a:rPr kumimoji="0" lang="en-US" sz="2400" b="0" i="0" u="none" strike="noStrike" kern="0" cap="none" spc="0" normalizeH="0" baseline="30000" noProof="0" dirty="0" smtClean="0">
                <a:ln>
                  <a:noFill/>
                </a:ln>
                <a:solidFill>
                  <a:srgbClr val="FFFF00"/>
                </a:solidFill>
                <a:effectLst/>
                <a:uLnTx/>
                <a:uFillTx/>
                <a:latin typeface="+mn-lt"/>
              </a:rPr>
              <a:t>2 </a:t>
            </a:r>
            <a:r>
              <a:rPr lang="en-US" sz="2400" b="0" i="0" kern="0" dirty="0" smtClean="0">
                <a:latin typeface="+mn-lt"/>
              </a:rPr>
              <a:t>since mass mortality</a:t>
            </a:r>
            <a:r>
              <a:rPr kumimoji="0" lang="en-US" sz="2400" b="0" i="0" u="none" strike="noStrike" kern="0" cap="none" spc="0" normalizeH="0" noProof="0" dirty="0" smtClean="0">
                <a:ln>
                  <a:noFill/>
                </a:ln>
                <a:solidFill>
                  <a:srgbClr val="FFFF00"/>
                </a:solidFill>
                <a:effectLst/>
                <a:uLnTx/>
                <a:uFillTx/>
                <a:latin typeface="+mn-lt"/>
              </a:rPr>
              <a:t>)</a:t>
            </a:r>
            <a:endParaRPr kumimoji="0" lang="en-US" sz="2400" b="0" i="0" u="none" strike="noStrike" kern="0" cap="none" spc="0" normalizeH="0" baseline="0" noProof="0" dirty="0" smtClean="0">
              <a:ln>
                <a:noFill/>
              </a:ln>
              <a:solidFill>
                <a:srgbClr val="FFFF00"/>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rPr>
              <a:t>Benthic community structure – digital</a:t>
            </a:r>
            <a:r>
              <a:rPr kumimoji="0" lang="en-US" sz="2400" b="0" i="0" u="none" strike="noStrike" kern="0" cap="none" spc="0" normalizeH="0" noProof="0" dirty="0" smtClean="0">
                <a:ln>
                  <a:noFill/>
                </a:ln>
                <a:solidFill>
                  <a:srgbClr val="FFFF00"/>
                </a:solidFill>
                <a:effectLst/>
                <a:uLnTx/>
                <a:uFillTx/>
                <a:latin typeface="+mn-lt"/>
              </a:rPr>
              <a:t> photographs</a:t>
            </a:r>
            <a:endParaRPr kumimoji="0" lang="en-US" sz="2400" b="0" i="0" u="none" strike="noStrike" kern="0" cap="none" spc="0" normalizeH="0" baseline="0" noProof="0" dirty="0" smtClean="0">
              <a:ln>
                <a:noFill/>
              </a:ln>
              <a:solidFill>
                <a:srgbClr val="FFFF00"/>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rPr>
              <a:t>Density of small corals (&lt;5cm diameter) – </a:t>
            </a:r>
            <a:r>
              <a:rPr kumimoji="0" lang="en-US" sz="2400" b="0" u="none" strike="noStrike" kern="0" cap="none" spc="0" normalizeH="0" baseline="0" noProof="0" dirty="0" smtClean="0">
                <a:ln>
                  <a:noFill/>
                </a:ln>
                <a:solidFill>
                  <a:srgbClr val="FFFF00"/>
                </a:solidFill>
                <a:effectLst/>
                <a:uLnTx/>
                <a:uFillTx/>
                <a:latin typeface="+mn-lt"/>
              </a:rPr>
              <a:t>is situ</a:t>
            </a:r>
            <a:r>
              <a:rPr kumimoji="0" lang="en-US" sz="2400" b="0" u="none" strike="noStrike" kern="0" cap="none" spc="0" normalizeH="0" noProof="0" dirty="0" smtClean="0">
                <a:ln>
                  <a:noFill/>
                </a:ln>
                <a:solidFill>
                  <a:srgbClr val="FFFF00"/>
                </a:solidFill>
                <a:effectLst/>
                <a:uLnTx/>
                <a:uFillTx/>
                <a:latin typeface="+mn-lt"/>
              </a:rPr>
              <a:t> </a:t>
            </a:r>
            <a:r>
              <a:rPr kumimoji="0" lang="en-US" sz="2400" b="0" i="0" u="none" strike="noStrike" kern="0" cap="none" spc="0" normalizeH="0" noProof="0" dirty="0" smtClean="0">
                <a:ln>
                  <a:noFill/>
                </a:ln>
                <a:solidFill>
                  <a:srgbClr val="FFFF00"/>
                </a:solidFill>
                <a:effectLst/>
                <a:uLnTx/>
                <a:uFillTx/>
                <a:latin typeface="+mn-lt"/>
              </a:rPr>
              <a:t>counts</a:t>
            </a:r>
            <a:endParaRPr kumimoji="0" lang="en-US" sz="2400" b="0" i="0" u="none" strike="noStrike" kern="0" cap="none" spc="0" normalizeH="0" baseline="0" noProof="0" dirty="0" smtClean="0">
              <a:ln>
                <a:noFill/>
              </a:ln>
              <a:solidFill>
                <a:srgbClr val="FFFF00"/>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rPr>
              <a:t>Algal C:N:P ratios – </a:t>
            </a:r>
            <a:r>
              <a:rPr lang="en-US" sz="2400" b="0" i="0" kern="0" dirty="0" smtClean="0">
                <a:latin typeface="+mn-lt"/>
              </a:rPr>
              <a:t>nutrient status of reefs</a:t>
            </a:r>
            <a:endParaRPr kumimoji="0" lang="en-US" sz="2400" b="0" u="none" strike="noStrike" kern="0" cap="none" spc="0" normalizeH="0" baseline="0" noProof="0" dirty="0">
              <a:ln>
                <a:noFill/>
              </a:ln>
              <a:solidFill>
                <a:srgbClr val="FFFF00"/>
              </a:solidFill>
              <a:effectLst/>
              <a:uLnTx/>
              <a:uFillTx/>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5867400" cy="1143000"/>
          </a:xfrm>
        </p:spPr>
        <p:txBody>
          <a:bodyPr/>
          <a:lstStyle/>
          <a:p>
            <a:r>
              <a:rPr lang="en-US" sz="3200" dirty="0" smtClean="0">
                <a:solidFill>
                  <a:srgbClr val="FFFF00"/>
                </a:solidFill>
              </a:rPr>
              <a:t>How much P (and N) do Fish Pee?</a:t>
            </a:r>
            <a:endParaRPr lang="en-US" sz="3200" dirty="0">
              <a:solidFill>
                <a:srgbClr val="FFFF00"/>
              </a:solidFill>
            </a:endParaRPr>
          </a:p>
        </p:txBody>
      </p:sp>
      <p:sp>
        <p:nvSpPr>
          <p:cNvPr id="3" name="Content Placeholder 2"/>
          <p:cNvSpPr>
            <a:spLocks noGrp="1"/>
          </p:cNvSpPr>
          <p:nvPr>
            <p:ph idx="1"/>
          </p:nvPr>
        </p:nvSpPr>
        <p:spPr>
          <a:xfrm>
            <a:off x="0" y="2362200"/>
            <a:ext cx="9144000" cy="3763963"/>
          </a:xfrm>
        </p:spPr>
        <p:txBody>
          <a:bodyPr/>
          <a:lstStyle/>
          <a:p>
            <a:r>
              <a:rPr lang="en-US" sz="2800" dirty="0" smtClean="0">
                <a:solidFill>
                  <a:srgbClr val="FFFF00"/>
                </a:solidFill>
              </a:rPr>
              <a:t>Bioenergetics modeling of excretion rates – freshwater fishes, reptiles, etc</a:t>
            </a:r>
          </a:p>
          <a:p>
            <a:r>
              <a:rPr lang="en-US" sz="2800" dirty="0" smtClean="0">
                <a:solidFill>
                  <a:srgbClr val="FFFF00"/>
                </a:solidFill>
              </a:rPr>
              <a:t>Use </a:t>
            </a:r>
            <a:r>
              <a:rPr lang="en-US" sz="2800" dirty="0" smtClean="0">
                <a:solidFill>
                  <a:srgbClr val="FFFF00"/>
                </a:solidFill>
              </a:rPr>
              <a:t>fish biomass data to estimate fish contribution to nutrient </a:t>
            </a:r>
            <a:r>
              <a:rPr lang="en-US" sz="2800" dirty="0" smtClean="0">
                <a:solidFill>
                  <a:srgbClr val="FFFF00"/>
                </a:solidFill>
              </a:rPr>
              <a:t>availability - </a:t>
            </a:r>
            <a:r>
              <a:rPr lang="en-US" sz="2800" dirty="0" smtClean="0">
                <a:solidFill>
                  <a:srgbClr val="FFFF00"/>
                </a:solidFill>
              </a:rPr>
              <a:t>m</a:t>
            </a:r>
            <a:r>
              <a:rPr lang="en-US" sz="2800" dirty="0" smtClean="0">
                <a:solidFill>
                  <a:srgbClr val="FFFF00"/>
                </a:solidFill>
              </a:rPr>
              <a:t>odeled at family level</a:t>
            </a:r>
            <a:endParaRPr lang="en-US" sz="2800" dirty="0" smtClean="0">
              <a:solidFill>
                <a:srgbClr val="FFFF00"/>
              </a:solidFill>
            </a:endParaRPr>
          </a:p>
          <a:p>
            <a:r>
              <a:rPr lang="en-US" sz="2800" i="1" dirty="0" smtClean="0">
                <a:solidFill>
                  <a:srgbClr val="FFFF00"/>
                </a:solidFill>
              </a:rPr>
              <a:t>Fish Bioenergetics 3.0 </a:t>
            </a:r>
            <a:r>
              <a:rPr lang="en-US" sz="2800" dirty="0" smtClean="0">
                <a:solidFill>
                  <a:srgbClr val="FFFF00"/>
                </a:solidFill>
              </a:rPr>
              <a:t>– Hanson et al. 1997</a:t>
            </a:r>
          </a:p>
          <a:p>
            <a:r>
              <a:rPr lang="en-US" sz="2800" dirty="0" smtClean="0">
                <a:solidFill>
                  <a:srgbClr val="FFFF00"/>
                </a:solidFill>
              </a:rPr>
              <a:t>Model N and P excretion if you know:</a:t>
            </a:r>
          </a:p>
          <a:p>
            <a:pPr lvl="1"/>
            <a:r>
              <a:rPr lang="en-US" sz="2400" dirty="0" smtClean="0">
                <a:solidFill>
                  <a:srgbClr val="FFFF00"/>
                </a:solidFill>
              </a:rPr>
              <a:t>(1) Fish mass, (2) Fish stoichiometry, (3) Diet stoichiometry, (4) Assimilation efficiency, (5) Temperature</a:t>
            </a:r>
            <a:endParaRPr lang="en-US" sz="2400" dirty="0" smtClean="0">
              <a:solidFill>
                <a:srgbClr val="FFFF00"/>
              </a:solidFill>
            </a:endParaRPr>
          </a:p>
          <a:p>
            <a:pPr>
              <a:buNone/>
            </a:pPr>
            <a:endParaRPr lang="en-US" sz="2800" dirty="0">
              <a:solidFill>
                <a:srgbClr val="FFFF00"/>
              </a:solidFill>
            </a:endParaRPr>
          </a:p>
        </p:txBody>
      </p:sp>
      <p:pic>
        <p:nvPicPr>
          <p:cNvPr id="4" name="Picture 3"/>
          <p:cNvPicPr>
            <a:picLocks noChangeAspect="1"/>
          </p:cNvPicPr>
          <p:nvPr/>
        </p:nvPicPr>
        <p:blipFill>
          <a:blip r:embed="rId2"/>
          <a:stretch>
            <a:fillRect/>
          </a:stretch>
        </p:blipFill>
        <p:spPr>
          <a:xfrm>
            <a:off x="5861238" y="0"/>
            <a:ext cx="3282762" cy="236219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5867400" cy="1143000"/>
          </a:xfrm>
        </p:spPr>
        <p:txBody>
          <a:bodyPr/>
          <a:lstStyle/>
          <a:p>
            <a:r>
              <a:rPr lang="en-US" sz="3200" dirty="0" smtClean="0">
                <a:solidFill>
                  <a:srgbClr val="FFFF00"/>
                </a:solidFill>
              </a:rPr>
              <a:t>How much P (and N) do Fish Pee?</a:t>
            </a:r>
            <a:endParaRPr lang="en-US" sz="3200" dirty="0">
              <a:solidFill>
                <a:srgbClr val="FFFF00"/>
              </a:solidFill>
            </a:endParaRPr>
          </a:p>
        </p:txBody>
      </p:sp>
      <p:sp>
        <p:nvSpPr>
          <p:cNvPr id="3" name="Content Placeholder 2"/>
          <p:cNvSpPr>
            <a:spLocks noGrp="1"/>
          </p:cNvSpPr>
          <p:nvPr>
            <p:ph idx="1"/>
          </p:nvPr>
        </p:nvSpPr>
        <p:spPr>
          <a:xfrm>
            <a:off x="228600" y="2362200"/>
            <a:ext cx="8610600" cy="3763963"/>
          </a:xfrm>
        </p:spPr>
        <p:txBody>
          <a:bodyPr/>
          <a:lstStyle/>
          <a:p>
            <a:r>
              <a:rPr lang="en-US" sz="2800" dirty="0" smtClean="0">
                <a:solidFill>
                  <a:srgbClr val="FFFF00"/>
                </a:solidFill>
              </a:rPr>
              <a:t>100g </a:t>
            </a:r>
            <a:r>
              <a:rPr lang="en-US" sz="2800" dirty="0" smtClean="0">
                <a:solidFill>
                  <a:srgbClr val="FFFF00"/>
                </a:solidFill>
              </a:rPr>
              <a:t>Parrotfish excretes</a:t>
            </a:r>
            <a:r>
              <a:rPr lang="en-US" sz="2800" dirty="0" smtClean="0">
                <a:solidFill>
                  <a:srgbClr val="FFFF00"/>
                </a:solidFill>
              </a:rPr>
              <a:t> </a:t>
            </a:r>
            <a:r>
              <a:rPr lang="en-US" sz="2800" dirty="0" smtClean="0">
                <a:solidFill>
                  <a:srgbClr val="FFFF00"/>
                </a:solidFill>
              </a:rPr>
              <a:t>11</a:t>
            </a:r>
            <a:r>
              <a:rPr lang="en-US" sz="2800" dirty="0" smtClean="0">
                <a:solidFill>
                  <a:srgbClr val="FFFF00"/>
                </a:solidFill>
              </a:rPr>
              <a:t>mg </a:t>
            </a:r>
            <a:r>
              <a:rPr lang="en-US" sz="2800" dirty="0" smtClean="0">
                <a:solidFill>
                  <a:srgbClr val="FFFF00"/>
                </a:solidFill>
              </a:rPr>
              <a:t>N &amp;</a:t>
            </a:r>
            <a:r>
              <a:rPr lang="en-US" sz="2800" dirty="0" smtClean="0">
                <a:solidFill>
                  <a:srgbClr val="FFFF00"/>
                </a:solidFill>
              </a:rPr>
              <a:t> 0.7mg </a:t>
            </a:r>
            <a:r>
              <a:rPr lang="en-US" sz="2800" dirty="0" smtClean="0">
                <a:solidFill>
                  <a:srgbClr val="FFFF00"/>
                </a:solidFill>
              </a:rPr>
              <a:t>P</a:t>
            </a:r>
            <a:r>
              <a:rPr lang="en-US" sz="2800" dirty="0" smtClean="0">
                <a:solidFill>
                  <a:srgbClr val="FFFF00"/>
                </a:solidFill>
              </a:rPr>
              <a:t> day</a:t>
            </a:r>
            <a:r>
              <a:rPr lang="en-US" sz="2800" baseline="30000" dirty="0" smtClean="0">
                <a:solidFill>
                  <a:srgbClr val="FFFF00"/>
                </a:solidFill>
              </a:rPr>
              <a:t>-1</a:t>
            </a:r>
          </a:p>
          <a:p>
            <a:r>
              <a:rPr lang="en-US" sz="2800" dirty="0" smtClean="0">
                <a:solidFill>
                  <a:srgbClr val="FFFF00"/>
                </a:solidFill>
              </a:rPr>
              <a:t>100g Snapper excretes </a:t>
            </a:r>
            <a:r>
              <a:rPr lang="en-US" sz="2800" dirty="0" smtClean="0">
                <a:solidFill>
                  <a:srgbClr val="FFFF00"/>
                </a:solidFill>
              </a:rPr>
              <a:t>54mg </a:t>
            </a:r>
            <a:r>
              <a:rPr lang="en-US" sz="2800" dirty="0" smtClean="0">
                <a:solidFill>
                  <a:srgbClr val="FFFF00"/>
                </a:solidFill>
              </a:rPr>
              <a:t>N &amp; </a:t>
            </a:r>
            <a:r>
              <a:rPr lang="en-US" sz="2800" dirty="0" smtClean="0">
                <a:solidFill>
                  <a:srgbClr val="FFFF00"/>
                </a:solidFill>
              </a:rPr>
              <a:t>16mg </a:t>
            </a:r>
            <a:r>
              <a:rPr lang="en-US" sz="2800" dirty="0" smtClean="0">
                <a:solidFill>
                  <a:srgbClr val="FFFF00"/>
                </a:solidFill>
              </a:rPr>
              <a:t>P</a:t>
            </a:r>
            <a:r>
              <a:rPr lang="en-US" sz="2800" dirty="0" smtClean="0">
                <a:solidFill>
                  <a:srgbClr val="FFFF00"/>
                </a:solidFill>
              </a:rPr>
              <a:t> day</a:t>
            </a:r>
            <a:r>
              <a:rPr lang="en-US" sz="2800" baseline="30000" dirty="0" smtClean="0">
                <a:solidFill>
                  <a:srgbClr val="FFFF00"/>
                </a:solidFill>
              </a:rPr>
              <a:t>-1</a:t>
            </a:r>
          </a:p>
          <a:p>
            <a:pPr lvl="1"/>
            <a:r>
              <a:rPr lang="en-US" sz="2400" dirty="0" smtClean="0">
                <a:solidFill>
                  <a:srgbClr val="FFFF00"/>
                </a:solidFill>
              </a:rPr>
              <a:t>Strong influence of diet quality on excretion quality</a:t>
            </a:r>
          </a:p>
          <a:p>
            <a:endParaRPr lang="en-US" sz="2800" baseline="30000" dirty="0" smtClean="0">
              <a:solidFill>
                <a:srgbClr val="FFFF00"/>
              </a:solidFill>
            </a:endParaRPr>
          </a:p>
          <a:p>
            <a:r>
              <a:rPr lang="en-US" sz="2800" dirty="0" smtClean="0">
                <a:solidFill>
                  <a:srgbClr val="FFFF00"/>
                </a:solidFill>
              </a:rPr>
              <a:t>How good are the models? - </a:t>
            </a:r>
            <a:r>
              <a:rPr lang="en-US" sz="2800" dirty="0" smtClean="0">
                <a:solidFill>
                  <a:srgbClr val="FFFF00"/>
                </a:solidFill>
              </a:rPr>
              <a:t>e</a:t>
            </a:r>
            <a:r>
              <a:rPr lang="en-US" sz="2800" dirty="0" smtClean="0">
                <a:solidFill>
                  <a:srgbClr val="FFFF00"/>
                </a:solidFill>
              </a:rPr>
              <a:t>mpirical regressions for Gray Snapper (Layman et al. 2011)</a:t>
            </a:r>
          </a:p>
          <a:p>
            <a:r>
              <a:rPr lang="en-US" sz="2800" dirty="0" smtClean="0">
                <a:solidFill>
                  <a:srgbClr val="FFFF00"/>
                </a:solidFill>
              </a:rPr>
              <a:t>100g Snapper excretes</a:t>
            </a:r>
            <a:r>
              <a:rPr lang="en-US" sz="2800" dirty="0" smtClean="0">
                <a:solidFill>
                  <a:srgbClr val="FFFF00"/>
                </a:solidFill>
              </a:rPr>
              <a:t> 50mg </a:t>
            </a:r>
            <a:r>
              <a:rPr lang="en-US" sz="2800" dirty="0" smtClean="0">
                <a:solidFill>
                  <a:srgbClr val="FFFF00"/>
                </a:solidFill>
              </a:rPr>
              <a:t>N &amp;</a:t>
            </a:r>
            <a:r>
              <a:rPr lang="en-US" sz="2800" dirty="0" smtClean="0">
                <a:solidFill>
                  <a:srgbClr val="FFFF00"/>
                </a:solidFill>
              </a:rPr>
              <a:t> 14mg </a:t>
            </a:r>
            <a:r>
              <a:rPr lang="en-US" sz="2800" dirty="0" smtClean="0">
                <a:solidFill>
                  <a:srgbClr val="FFFF00"/>
                </a:solidFill>
              </a:rPr>
              <a:t>P day</a:t>
            </a:r>
            <a:r>
              <a:rPr lang="en-US" sz="2800" baseline="30000" dirty="0" smtClean="0">
                <a:solidFill>
                  <a:srgbClr val="FFFF00"/>
                </a:solidFill>
              </a:rPr>
              <a:t>-1</a:t>
            </a:r>
          </a:p>
          <a:p>
            <a:endParaRPr lang="en-US" sz="2800" dirty="0" smtClean="0">
              <a:solidFill>
                <a:srgbClr val="FFFF00"/>
              </a:solidFill>
            </a:endParaRPr>
          </a:p>
          <a:p>
            <a:pPr>
              <a:buNone/>
            </a:pPr>
            <a:endParaRPr lang="en-US" sz="2800" dirty="0">
              <a:solidFill>
                <a:srgbClr val="FFFF00"/>
              </a:solidFill>
            </a:endParaRPr>
          </a:p>
        </p:txBody>
      </p:sp>
      <p:pic>
        <p:nvPicPr>
          <p:cNvPr id="4" name="Picture 3"/>
          <p:cNvPicPr>
            <a:picLocks noChangeAspect="1"/>
          </p:cNvPicPr>
          <p:nvPr/>
        </p:nvPicPr>
        <p:blipFill>
          <a:blip r:embed="rId2"/>
          <a:stretch>
            <a:fillRect/>
          </a:stretch>
        </p:blipFill>
        <p:spPr>
          <a:xfrm>
            <a:off x="5861238" y="0"/>
            <a:ext cx="3282762" cy="236219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p>
            <a:r>
              <a:rPr lang="en-US" sz="3200" dirty="0" smtClean="0">
                <a:solidFill>
                  <a:srgbClr val="FFFF00"/>
                </a:solidFill>
              </a:rPr>
              <a:t>Fishes and N excretion</a:t>
            </a:r>
            <a:endParaRPr lang="en-US" sz="3200" dirty="0">
              <a:solidFill>
                <a:srgbClr val="FFFF00"/>
              </a:solidFill>
            </a:endParaRPr>
          </a:p>
        </p:txBody>
      </p:sp>
      <p:sp>
        <p:nvSpPr>
          <p:cNvPr id="11" name="Content Placeholder 10"/>
          <p:cNvSpPr>
            <a:spLocks noGrp="1"/>
          </p:cNvSpPr>
          <p:nvPr>
            <p:ph idx="1"/>
          </p:nvPr>
        </p:nvSpPr>
        <p:spPr>
          <a:xfrm>
            <a:off x="5334000" y="3048000"/>
            <a:ext cx="3581400" cy="3611563"/>
          </a:xfrm>
        </p:spPr>
        <p:txBody>
          <a:bodyPr/>
          <a:lstStyle/>
          <a:p>
            <a:r>
              <a:rPr lang="en-US" sz="2800" dirty="0" smtClean="0">
                <a:solidFill>
                  <a:srgbClr val="FFFF00"/>
                </a:solidFill>
              </a:rPr>
              <a:t>Fish largest source of N</a:t>
            </a:r>
            <a:r>
              <a:rPr lang="en-US" sz="2800" dirty="0" smtClean="0">
                <a:solidFill>
                  <a:srgbClr val="FFFF00"/>
                </a:solidFill>
              </a:rPr>
              <a:t> – 25X </a:t>
            </a:r>
            <a:r>
              <a:rPr lang="en-US" sz="2800" dirty="0" smtClean="0">
                <a:solidFill>
                  <a:srgbClr val="FFFF00"/>
                </a:solidFill>
              </a:rPr>
              <a:t>more N than all other sources combined </a:t>
            </a:r>
          </a:p>
          <a:p>
            <a:r>
              <a:rPr lang="en-US" sz="2800" dirty="0" smtClean="0">
                <a:solidFill>
                  <a:srgbClr val="FFFF00"/>
                </a:solidFill>
              </a:rPr>
              <a:t>Spatially </a:t>
            </a:r>
            <a:r>
              <a:rPr lang="en-US" sz="2800" dirty="0" smtClean="0">
                <a:solidFill>
                  <a:srgbClr val="FFFF00"/>
                </a:solidFill>
              </a:rPr>
              <a:t>variable</a:t>
            </a:r>
          </a:p>
          <a:p>
            <a:r>
              <a:rPr lang="en-US" sz="2800" dirty="0" smtClean="0">
                <a:solidFill>
                  <a:srgbClr val="FFFF00"/>
                </a:solidFill>
              </a:rPr>
              <a:t>Carnivores dominate signal</a:t>
            </a:r>
            <a:endParaRPr lang="en-US" sz="2800" dirty="0" smtClean="0">
              <a:solidFill>
                <a:srgbClr val="FFFF00"/>
              </a:solidFill>
            </a:endParaRPr>
          </a:p>
          <a:p>
            <a:endParaRPr lang="en-US" sz="2800" dirty="0"/>
          </a:p>
        </p:txBody>
      </p:sp>
      <p:grpSp>
        <p:nvGrpSpPr>
          <p:cNvPr id="18" name="Group 17"/>
          <p:cNvGrpSpPr/>
          <p:nvPr/>
        </p:nvGrpSpPr>
        <p:grpSpPr>
          <a:xfrm>
            <a:off x="0" y="838200"/>
            <a:ext cx="7086600" cy="2057400"/>
            <a:chOff x="16584" y="304800"/>
            <a:chExt cx="6315434" cy="1558752"/>
          </a:xfrm>
        </p:grpSpPr>
        <p:pic>
          <p:nvPicPr>
            <p:cNvPr id="13" name="Picture 12"/>
            <p:cNvPicPr>
              <a:picLocks noChangeAspect="1"/>
            </p:cNvPicPr>
            <p:nvPr/>
          </p:nvPicPr>
          <p:blipFill>
            <a:blip r:embed="rId2"/>
            <a:srcRect l="262" b="79077"/>
            <a:stretch>
              <a:fillRect/>
            </a:stretch>
          </p:blipFill>
          <p:spPr>
            <a:xfrm>
              <a:off x="16584" y="304800"/>
              <a:ext cx="6315434" cy="533400"/>
            </a:xfrm>
            <a:prstGeom prst="rect">
              <a:avLst/>
            </a:prstGeom>
          </p:spPr>
        </p:pic>
        <p:pic>
          <p:nvPicPr>
            <p:cNvPr id="14" name="Picture 13"/>
            <p:cNvPicPr>
              <a:picLocks noChangeAspect="1"/>
            </p:cNvPicPr>
            <p:nvPr/>
          </p:nvPicPr>
          <p:blipFill>
            <a:blip r:embed="rId2"/>
            <a:srcRect l="262" t="56791"/>
            <a:stretch>
              <a:fillRect/>
            </a:stretch>
          </p:blipFill>
          <p:spPr>
            <a:xfrm>
              <a:off x="16584" y="762000"/>
              <a:ext cx="6315434" cy="1101552"/>
            </a:xfrm>
            <a:prstGeom prst="rect">
              <a:avLst/>
            </a:prstGeom>
          </p:spPr>
        </p:pic>
      </p:grpSp>
      <p:pic>
        <p:nvPicPr>
          <p:cNvPr id="20" name="Picture 19"/>
          <p:cNvPicPr>
            <a:picLocks noChangeAspect="1"/>
          </p:cNvPicPr>
          <p:nvPr/>
        </p:nvPicPr>
        <p:blipFill>
          <a:blip r:embed="rId3"/>
          <a:stretch>
            <a:fillRect/>
          </a:stretch>
        </p:blipFill>
        <p:spPr>
          <a:xfrm>
            <a:off x="0" y="2895600"/>
            <a:ext cx="5005137" cy="3962400"/>
          </a:xfrm>
          <a:prstGeom prst="rect">
            <a:avLst/>
          </a:prstGeom>
        </p:spPr>
      </p:pic>
      <p:grpSp>
        <p:nvGrpSpPr>
          <p:cNvPr id="23" name="Group 22"/>
          <p:cNvGrpSpPr/>
          <p:nvPr/>
        </p:nvGrpSpPr>
        <p:grpSpPr>
          <a:xfrm>
            <a:off x="3581400" y="1447800"/>
            <a:ext cx="1143000" cy="5181600"/>
            <a:chOff x="3581400" y="1447800"/>
            <a:chExt cx="1143000" cy="5181600"/>
          </a:xfrm>
        </p:grpSpPr>
        <p:sp>
          <p:nvSpPr>
            <p:cNvPr id="21" name="Rectangle 20"/>
            <p:cNvSpPr/>
            <p:nvPr/>
          </p:nvSpPr>
          <p:spPr bwMode="auto">
            <a:xfrm>
              <a:off x="3581400" y="1447800"/>
              <a:ext cx="838200" cy="4572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22" name="Rectangle 21"/>
            <p:cNvSpPr/>
            <p:nvPr/>
          </p:nvSpPr>
          <p:spPr bwMode="auto">
            <a:xfrm>
              <a:off x="3886200" y="6172200"/>
              <a:ext cx="838200" cy="4572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sz="3600" dirty="0" smtClean="0">
                <a:solidFill>
                  <a:srgbClr val="FFFF00"/>
                </a:solidFill>
              </a:rPr>
              <a:t>How Much Nitrogen is That?</a:t>
            </a:r>
            <a:endParaRPr lang="en-US" sz="3600" dirty="0">
              <a:solidFill>
                <a:srgbClr val="FFFF00"/>
              </a:solidFill>
            </a:endParaRPr>
          </a:p>
        </p:txBody>
      </p:sp>
      <p:sp>
        <p:nvSpPr>
          <p:cNvPr id="4" name="TextBox 3"/>
          <p:cNvSpPr txBox="1"/>
          <p:nvPr/>
        </p:nvSpPr>
        <p:spPr>
          <a:xfrm>
            <a:off x="685800" y="1676400"/>
            <a:ext cx="3665461" cy="1569660"/>
          </a:xfrm>
          <a:prstGeom prst="rect">
            <a:avLst/>
          </a:prstGeom>
          <a:noFill/>
        </p:spPr>
        <p:txBody>
          <a:bodyPr wrap="none" rtlCol="0">
            <a:spAutoFit/>
          </a:bodyPr>
          <a:lstStyle/>
          <a:p>
            <a:r>
              <a:rPr lang="en-US" sz="2400" u="sng" dirty="0" smtClean="0"/>
              <a:t>Fescue Field</a:t>
            </a:r>
          </a:p>
          <a:p>
            <a:r>
              <a:rPr lang="en-US" sz="2400" dirty="0" smtClean="0"/>
              <a:t>60g N per acre per year</a:t>
            </a:r>
          </a:p>
          <a:p>
            <a:endParaRPr lang="en-US" sz="2400" dirty="0" smtClean="0"/>
          </a:p>
          <a:p>
            <a:r>
              <a:rPr lang="en-US" sz="2400" dirty="0" smtClean="0"/>
              <a:t>7g N/m</a:t>
            </a:r>
            <a:r>
              <a:rPr lang="en-US" sz="2400" baseline="30000" dirty="0" smtClean="0"/>
              <a:t>2</a:t>
            </a:r>
            <a:r>
              <a:rPr lang="en-US" sz="2400" dirty="0" smtClean="0"/>
              <a:t> per year</a:t>
            </a:r>
            <a:endParaRPr lang="en-US" sz="2400" dirty="0"/>
          </a:p>
        </p:txBody>
      </p:sp>
      <p:grpSp>
        <p:nvGrpSpPr>
          <p:cNvPr id="8" name="Group 7"/>
          <p:cNvGrpSpPr/>
          <p:nvPr/>
        </p:nvGrpSpPr>
        <p:grpSpPr>
          <a:xfrm>
            <a:off x="734443" y="4114800"/>
            <a:ext cx="7767529" cy="2590800"/>
            <a:chOff x="734443" y="4114800"/>
            <a:chExt cx="7767529" cy="2590800"/>
          </a:xfrm>
        </p:grpSpPr>
        <p:sp>
          <p:nvSpPr>
            <p:cNvPr id="6" name="TextBox 5"/>
            <p:cNvSpPr txBox="1"/>
            <p:nvPr/>
          </p:nvSpPr>
          <p:spPr>
            <a:xfrm>
              <a:off x="734443" y="4191000"/>
              <a:ext cx="3830220" cy="1938992"/>
            </a:xfrm>
            <a:prstGeom prst="rect">
              <a:avLst/>
            </a:prstGeom>
            <a:noFill/>
          </p:spPr>
          <p:txBody>
            <a:bodyPr wrap="square" rtlCol="0">
              <a:spAutoFit/>
            </a:bodyPr>
            <a:lstStyle/>
            <a:p>
              <a:r>
                <a:rPr lang="en-US" sz="2400" u="sng" dirty="0" smtClean="0"/>
                <a:t>Coral Reef Fishes</a:t>
              </a:r>
            </a:p>
            <a:p>
              <a:endParaRPr lang="en-US" sz="2400" dirty="0" smtClean="0"/>
            </a:p>
            <a:p>
              <a:r>
                <a:rPr lang="en-US" sz="2400" dirty="0" smtClean="0"/>
                <a:t>Mean: 13g N/m</a:t>
              </a:r>
              <a:r>
                <a:rPr lang="en-US" sz="2400" baseline="30000" dirty="0" smtClean="0"/>
                <a:t>2</a:t>
              </a:r>
              <a:r>
                <a:rPr lang="en-US" sz="2400" dirty="0" smtClean="0"/>
                <a:t> per year</a:t>
              </a:r>
            </a:p>
            <a:p>
              <a:endParaRPr lang="en-US" sz="2400" dirty="0" smtClean="0"/>
            </a:p>
            <a:p>
              <a:r>
                <a:rPr lang="en-US" sz="2400" dirty="0" smtClean="0"/>
                <a:t>Max: 33g N/m</a:t>
              </a:r>
              <a:r>
                <a:rPr lang="en-US" sz="2400" baseline="30000" dirty="0" smtClean="0"/>
                <a:t>2</a:t>
              </a:r>
              <a:r>
                <a:rPr lang="en-US" sz="2400" dirty="0" smtClean="0"/>
                <a:t> per year</a:t>
              </a:r>
            </a:p>
          </p:txBody>
        </p:sp>
        <p:pic>
          <p:nvPicPr>
            <p:cNvPr id="7" name="Picture 6"/>
            <p:cNvPicPr>
              <a:picLocks noChangeAspect="1"/>
            </p:cNvPicPr>
            <p:nvPr/>
          </p:nvPicPr>
          <p:blipFill>
            <a:blip r:embed="rId2"/>
            <a:stretch>
              <a:fillRect/>
            </a:stretch>
          </p:blipFill>
          <p:spPr>
            <a:xfrm>
              <a:off x="4800600" y="4114800"/>
              <a:ext cx="3701372" cy="2590800"/>
            </a:xfrm>
            <a:prstGeom prst="rect">
              <a:avLst/>
            </a:prstGeom>
          </p:spPr>
        </p:pic>
      </p:grpSp>
      <p:pic>
        <p:nvPicPr>
          <p:cNvPr id="9" name="Picture 8"/>
          <p:cNvPicPr>
            <a:picLocks noChangeAspect="1"/>
          </p:cNvPicPr>
          <p:nvPr/>
        </p:nvPicPr>
        <p:blipFill>
          <a:blip r:embed="rId3"/>
          <a:stretch>
            <a:fillRect/>
          </a:stretch>
        </p:blipFill>
        <p:spPr>
          <a:xfrm>
            <a:off x="4800600" y="1219200"/>
            <a:ext cx="3708400" cy="2781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200" b="1" dirty="0" smtClean="0">
                <a:solidFill>
                  <a:srgbClr val="FFFF00"/>
                </a:solidFill>
                <a:effectLst>
                  <a:outerShdw blurRad="38100" dist="38100" dir="2700000" algn="tl">
                    <a:srgbClr val="000000">
                      <a:alpha val="43137"/>
                    </a:srgbClr>
                  </a:outerShdw>
                </a:effectLst>
              </a:rPr>
              <a:t>What Are Drivers of Algal Abundance?</a:t>
            </a:r>
            <a:endParaRPr lang="en-US" sz="3200" b="1"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19200"/>
            <a:ext cx="4800600" cy="4754563"/>
          </a:xfrm>
        </p:spPr>
        <p:txBody>
          <a:bodyPr/>
          <a:lstStyle/>
          <a:p>
            <a:r>
              <a:rPr lang="en-US" sz="2800" dirty="0" smtClean="0">
                <a:solidFill>
                  <a:srgbClr val="FFFF00"/>
                </a:solidFill>
              </a:rPr>
              <a:t>Macroalgal abundance: 22</a:t>
            </a:r>
            <a:r>
              <a:rPr lang="en-US" sz="2800" dirty="0" smtClean="0">
                <a:solidFill>
                  <a:srgbClr val="FFFF00"/>
                </a:solidFill>
              </a:rPr>
              <a:t>-</a:t>
            </a:r>
            <a:r>
              <a:rPr lang="en-US" sz="2800" dirty="0" smtClean="0">
                <a:solidFill>
                  <a:srgbClr val="FFFF00"/>
                </a:solidFill>
              </a:rPr>
              <a:t>65</a:t>
            </a:r>
            <a:r>
              <a:rPr lang="en-US" sz="2800" dirty="0" smtClean="0">
                <a:solidFill>
                  <a:srgbClr val="FFFF00"/>
                </a:solidFill>
              </a:rPr>
              <a:t>% cover</a:t>
            </a:r>
          </a:p>
          <a:p>
            <a:r>
              <a:rPr lang="en-US" sz="2800" dirty="0" smtClean="0">
                <a:solidFill>
                  <a:srgbClr val="FFFF00"/>
                </a:solidFill>
              </a:rPr>
              <a:t>Herbivore biomass </a:t>
            </a:r>
            <a:r>
              <a:rPr lang="en-US" sz="2800" dirty="0" smtClean="0">
                <a:solidFill>
                  <a:srgbClr val="FFFF00"/>
                </a:solidFill>
              </a:rPr>
              <a:t>– top</a:t>
            </a:r>
            <a:r>
              <a:rPr lang="en-US" sz="2800" dirty="0" smtClean="0">
                <a:solidFill>
                  <a:srgbClr val="FFFF00"/>
                </a:solidFill>
              </a:rPr>
              <a:t>-down</a:t>
            </a:r>
            <a:endParaRPr lang="en-US" sz="2800" dirty="0" smtClean="0">
              <a:solidFill>
                <a:srgbClr val="FFFF00"/>
              </a:solidFill>
            </a:endParaRPr>
          </a:p>
          <a:p>
            <a:r>
              <a:rPr lang="en-US" sz="2800" dirty="0" smtClean="0">
                <a:solidFill>
                  <a:srgbClr val="FFFF00"/>
                </a:solidFill>
              </a:rPr>
              <a:t>Fish N </a:t>
            </a:r>
            <a:r>
              <a:rPr lang="en-US" sz="2800" dirty="0" smtClean="0">
                <a:solidFill>
                  <a:srgbClr val="FFFF00"/>
                </a:solidFill>
              </a:rPr>
              <a:t>and P inputs </a:t>
            </a:r>
            <a:r>
              <a:rPr lang="en-US" sz="2800" dirty="0" smtClean="0">
                <a:solidFill>
                  <a:srgbClr val="FFFF00"/>
                </a:solidFill>
              </a:rPr>
              <a:t>–bottom</a:t>
            </a:r>
            <a:r>
              <a:rPr lang="en-US" sz="2800" dirty="0" smtClean="0">
                <a:solidFill>
                  <a:srgbClr val="FFFF00"/>
                </a:solidFill>
              </a:rPr>
              <a:t>-up</a:t>
            </a:r>
          </a:p>
          <a:p>
            <a:r>
              <a:rPr lang="en-US" sz="2800" dirty="0" smtClean="0">
                <a:solidFill>
                  <a:srgbClr val="FFFF00"/>
                </a:solidFill>
              </a:rPr>
              <a:t>Coral </a:t>
            </a:r>
            <a:r>
              <a:rPr lang="en-US" sz="2800" dirty="0" smtClean="0">
                <a:solidFill>
                  <a:srgbClr val="FFFF00"/>
                </a:solidFill>
              </a:rPr>
              <a:t>cover</a:t>
            </a:r>
          </a:p>
          <a:p>
            <a:r>
              <a:rPr lang="en-US" sz="2800" dirty="0" smtClean="0">
                <a:solidFill>
                  <a:srgbClr val="FFFF00"/>
                </a:solidFill>
              </a:rPr>
              <a:t>Territorial Damselfish </a:t>
            </a:r>
            <a:r>
              <a:rPr lang="en-US" sz="2800" dirty="0" smtClean="0">
                <a:solidFill>
                  <a:srgbClr val="FFFF00"/>
                </a:solidFill>
              </a:rPr>
              <a:t>abundance</a:t>
            </a:r>
          </a:p>
          <a:p>
            <a:r>
              <a:rPr lang="en-US" sz="2800" dirty="0" smtClean="0">
                <a:solidFill>
                  <a:srgbClr val="FFFF00"/>
                </a:solidFill>
              </a:rPr>
              <a:t>Rugosity </a:t>
            </a:r>
            <a:r>
              <a:rPr lang="en-US" sz="2800" dirty="0" smtClean="0">
                <a:solidFill>
                  <a:srgbClr val="FFFF00"/>
                </a:solidFill>
              </a:rPr>
              <a:t>–more </a:t>
            </a:r>
            <a:r>
              <a:rPr lang="en-US" sz="2800" dirty="0" smtClean="0">
                <a:solidFill>
                  <a:srgbClr val="FFFF00"/>
                </a:solidFill>
              </a:rPr>
              <a:t>shelters for herbivorous fishes</a:t>
            </a:r>
            <a:endParaRPr lang="en-US" sz="2800" dirty="0">
              <a:solidFill>
                <a:srgbClr val="FFFF00"/>
              </a:solidFill>
            </a:endParaRPr>
          </a:p>
        </p:txBody>
      </p:sp>
      <p:grpSp>
        <p:nvGrpSpPr>
          <p:cNvPr id="4" name="Group 3"/>
          <p:cNvGrpSpPr/>
          <p:nvPr/>
        </p:nvGrpSpPr>
        <p:grpSpPr>
          <a:xfrm>
            <a:off x="5486400" y="1905000"/>
            <a:ext cx="3657600" cy="4456331"/>
            <a:chOff x="5486400" y="3276599"/>
            <a:chExt cx="3657600" cy="4456331"/>
          </a:xfrm>
        </p:grpSpPr>
        <p:grpSp>
          <p:nvGrpSpPr>
            <p:cNvPr id="5" name="Group 7"/>
            <p:cNvGrpSpPr/>
            <p:nvPr/>
          </p:nvGrpSpPr>
          <p:grpSpPr>
            <a:xfrm>
              <a:off x="5486400" y="3276599"/>
              <a:ext cx="3657600" cy="3581401"/>
              <a:chOff x="5486400" y="3276599"/>
              <a:chExt cx="3657600" cy="3581401"/>
            </a:xfrm>
          </p:grpSpPr>
          <p:pic>
            <p:nvPicPr>
              <p:cNvPr id="7" name="Picture 6"/>
              <p:cNvPicPr>
                <a:picLocks noChangeAspect="1"/>
              </p:cNvPicPr>
              <p:nvPr/>
            </p:nvPicPr>
            <p:blipFill>
              <a:blip r:embed="rId2"/>
              <a:srcRect t="9505" r="40997"/>
              <a:stretch>
                <a:fillRect/>
              </a:stretch>
            </p:blipFill>
            <p:spPr>
              <a:xfrm>
                <a:off x="5486400" y="3276599"/>
                <a:ext cx="3657600" cy="3581401"/>
              </a:xfrm>
              <a:prstGeom prst="rect">
                <a:avLst/>
              </a:prstGeom>
            </p:spPr>
          </p:pic>
          <p:pic>
            <p:nvPicPr>
              <p:cNvPr id="8" name="Picture 7"/>
              <p:cNvPicPr>
                <a:picLocks noChangeAspect="1"/>
              </p:cNvPicPr>
              <p:nvPr/>
            </p:nvPicPr>
            <p:blipFill>
              <a:blip r:embed="rId2"/>
              <a:srcRect l="47369" t="87921" r="22714" b="2574"/>
              <a:stretch>
                <a:fillRect/>
              </a:stretch>
            </p:blipFill>
            <p:spPr>
              <a:xfrm>
                <a:off x="6324600" y="6324599"/>
                <a:ext cx="2819400" cy="508000"/>
              </a:xfrm>
              <a:prstGeom prst="rect">
                <a:avLst/>
              </a:prstGeom>
            </p:spPr>
          </p:pic>
        </p:grpSp>
        <p:sp>
          <p:nvSpPr>
            <p:cNvPr id="6" name="TextBox 5"/>
            <p:cNvSpPr txBox="1"/>
            <p:nvPr/>
          </p:nvSpPr>
          <p:spPr>
            <a:xfrm>
              <a:off x="6248400" y="7086599"/>
              <a:ext cx="2558328" cy="646331"/>
            </a:xfrm>
            <a:prstGeom prst="rect">
              <a:avLst/>
            </a:prstGeom>
            <a:noFill/>
          </p:spPr>
          <p:txBody>
            <a:bodyPr wrap="none" rtlCol="0">
              <a:spAutoFit/>
            </a:bodyPr>
            <a:lstStyle/>
            <a:p>
              <a:r>
                <a:rPr lang="en-US" dirty="0" smtClean="0"/>
                <a:t>Williams and </a:t>
              </a:r>
              <a:r>
                <a:rPr lang="en-US" dirty="0" err="1" smtClean="0"/>
                <a:t>Polunin</a:t>
              </a:r>
              <a:endParaRPr lang="en-US" dirty="0" smtClean="0"/>
            </a:p>
            <a:p>
              <a:r>
                <a:rPr lang="en-US" dirty="0" smtClean="0"/>
                <a:t> 2001Coral Reefs</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63562"/>
          </a:xfrm>
        </p:spPr>
        <p:txBody>
          <a:bodyPr/>
          <a:lstStyle/>
          <a:p>
            <a:r>
              <a:rPr lang="en-US" sz="3200" b="1" dirty="0" smtClean="0">
                <a:solidFill>
                  <a:srgbClr val="FFFF00"/>
                </a:solidFill>
                <a:effectLst>
                  <a:outerShdw blurRad="38100" dist="38100" dir="2700000" algn="tl">
                    <a:srgbClr val="000000">
                      <a:alpha val="43137"/>
                    </a:srgbClr>
                  </a:outerShdw>
                </a:effectLst>
              </a:rPr>
              <a:t>What Are Drivers of Algal Abundance?</a:t>
            </a:r>
            <a:endParaRPr lang="en-US" sz="3200" b="1" dirty="0">
              <a:solidFill>
                <a:srgbClr val="FFFF00"/>
              </a:solidFill>
              <a:effectLst>
                <a:outerShdw blurRad="38100" dist="38100" dir="2700000" algn="tl">
                  <a:srgbClr val="000000">
                    <a:alpha val="43137"/>
                  </a:srgbClr>
                </a:outerShdw>
              </a:effectLst>
            </a:endParaRPr>
          </a:p>
        </p:txBody>
      </p:sp>
      <p:sp>
        <p:nvSpPr>
          <p:cNvPr id="7" name="Content Placeholder 6"/>
          <p:cNvSpPr>
            <a:spLocks noGrp="1"/>
          </p:cNvSpPr>
          <p:nvPr>
            <p:ph sz="half" idx="2"/>
          </p:nvPr>
        </p:nvSpPr>
        <p:spPr>
          <a:xfrm>
            <a:off x="152400" y="4114800"/>
            <a:ext cx="8991600" cy="2133600"/>
          </a:xfrm>
        </p:spPr>
        <p:txBody>
          <a:bodyPr/>
          <a:lstStyle/>
          <a:p>
            <a:r>
              <a:rPr lang="en-US" dirty="0" smtClean="0">
                <a:solidFill>
                  <a:srgbClr val="FFFF00"/>
                </a:solidFill>
              </a:rPr>
              <a:t>Nutrient availability (positive) and herbivore biomass (negative) important correlates of algal abundance</a:t>
            </a:r>
          </a:p>
          <a:p>
            <a:r>
              <a:rPr lang="en-US" dirty="0" smtClean="0">
                <a:solidFill>
                  <a:srgbClr val="FFFF00"/>
                </a:solidFill>
              </a:rPr>
              <a:t>Herbivore </a:t>
            </a:r>
            <a:r>
              <a:rPr lang="en-US" dirty="0" smtClean="0">
                <a:solidFill>
                  <a:srgbClr val="FFFF00"/>
                </a:solidFill>
              </a:rPr>
              <a:t>biomass alone poor </a:t>
            </a:r>
            <a:r>
              <a:rPr lang="en-US" dirty="0" smtClean="0">
                <a:solidFill>
                  <a:srgbClr val="FFFF00"/>
                </a:solidFill>
              </a:rPr>
              <a:t>predictor</a:t>
            </a:r>
          </a:p>
          <a:p>
            <a:r>
              <a:rPr lang="en-US" dirty="0" smtClean="0">
                <a:solidFill>
                  <a:srgbClr val="FFFF00"/>
                </a:solidFill>
              </a:rPr>
              <a:t>Positive correlation algal %N &amp; %P </a:t>
            </a:r>
            <a:r>
              <a:rPr lang="en-US" dirty="0" err="1" smtClean="0">
                <a:solidFill>
                  <a:srgbClr val="FFFF00"/>
                </a:solidFill>
              </a:rPr>
              <a:t>w</a:t>
            </a:r>
            <a:r>
              <a:rPr lang="en-US" dirty="0" smtClean="0">
                <a:solidFill>
                  <a:srgbClr val="FFFF00"/>
                </a:solidFill>
              </a:rPr>
              <a:t>/ fish excretion – fishes relieve nutrient limitation, stimulate production </a:t>
            </a:r>
          </a:p>
          <a:p>
            <a:endParaRPr lang="en-US" dirty="0">
              <a:solidFill>
                <a:srgbClr val="FFFF00"/>
              </a:solidFill>
            </a:endParaRPr>
          </a:p>
        </p:txBody>
      </p:sp>
      <p:pic>
        <p:nvPicPr>
          <p:cNvPr id="6" name="Picture 5"/>
          <p:cNvPicPr>
            <a:picLocks noChangeAspect="1"/>
          </p:cNvPicPr>
          <p:nvPr/>
        </p:nvPicPr>
        <p:blipFill>
          <a:blip r:embed="rId2"/>
          <a:stretch>
            <a:fillRect/>
          </a:stretch>
        </p:blipFill>
        <p:spPr>
          <a:xfrm>
            <a:off x="762000" y="1143000"/>
            <a:ext cx="7416800" cy="280081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Picture 12" descr="fish ratio vs macroalgal cover graph.JPG"/>
          <p:cNvPicPr>
            <a:picLocks noChangeAspect="1"/>
          </p:cNvPicPr>
          <p:nvPr/>
        </p:nvPicPr>
        <p:blipFill>
          <a:blip r:embed="rId2"/>
          <a:srcRect l="11504" t="28889" r="18036" b="25043"/>
          <a:stretch>
            <a:fillRect/>
          </a:stretch>
        </p:blipFill>
        <p:spPr>
          <a:xfrm>
            <a:off x="152401" y="1447800"/>
            <a:ext cx="5943600" cy="5029200"/>
          </a:xfrm>
          <a:prstGeom prst="rect">
            <a:avLst/>
          </a:prstGeom>
        </p:spPr>
      </p:pic>
      <p:sp>
        <p:nvSpPr>
          <p:cNvPr id="2" name="Title 1"/>
          <p:cNvSpPr>
            <a:spLocks noGrp="1"/>
          </p:cNvSpPr>
          <p:nvPr>
            <p:ph type="title"/>
          </p:nvPr>
        </p:nvSpPr>
        <p:spPr/>
        <p:txBody>
          <a:bodyPr/>
          <a:lstStyle/>
          <a:p>
            <a:r>
              <a:rPr lang="en-US" sz="3200" b="1" dirty="0" smtClean="0">
                <a:solidFill>
                  <a:srgbClr val="FFFF00"/>
                </a:solidFill>
                <a:effectLst>
                  <a:outerShdw blurRad="38100" dist="38100" dir="2700000" algn="tl">
                    <a:srgbClr val="000000">
                      <a:alpha val="43137"/>
                    </a:srgbClr>
                  </a:outerShdw>
                </a:effectLst>
              </a:rPr>
              <a:t>Interplay of Total/Herbivore Fish Biomass</a:t>
            </a:r>
            <a:endParaRPr lang="en-US" sz="3200" b="1" dirty="0">
              <a:solidFill>
                <a:srgbClr val="FFFF00"/>
              </a:solidFill>
              <a:effectLst>
                <a:outerShdw blurRad="38100" dist="38100" dir="2700000" algn="tl">
                  <a:srgbClr val="000000">
                    <a:alpha val="43137"/>
                  </a:srgbClr>
                </a:outerShdw>
              </a:effectLst>
            </a:endParaRPr>
          </a:p>
        </p:txBody>
      </p:sp>
      <p:sp>
        <p:nvSpPr>
          <p:cNvPr id="18" name="Content Placeholder 17"/>
          <p:cNvSpPr>
            <a:spLocks noGrp="1"/>
          </p:cNvSpPr>
          <p:nvPr>
            <p:ph idx="1"/>
          </p:nvPr>
        </p:nvSpPr>
        <p:spPr>
          <a:xfrm>
            <a:off x="6096000" y="1600200"/>
            <a:ext cx="3048000" cy="4525963"/>
          </a:xfrm>
        </p:spPr>
        <p:txBody>
          <a:bodyPr/>
          <a:lstStyle/>
          <a:p>
            <a:r>
              <a:rPr lang="en-US" sz="2800" dirty="0" smtClean="0">
                <a:solidFill>
                  <a:srgbClr val="FFFF00"/>
                </a:solidFill>
              </a:rPr>
              <a:t>Carnivores mostly grunts, snapper, goatfish – not predators on herbivores</a:t>
            </a:r>
          </a:p>
          <a:p>
            <a:r>
              <a:rPr lang="en-US" sz="2800" dirty="0" smtClean="0">
                <a:solidFill>
                  <a:srgbClr val="FFFF00"/>
                </a:solidFill>
              </a:rPr>
              <a:t>Ratios vs. absolute values</a:t>
            </a:r>
          </a:p>
          <a:p>
            <a:endParaRPr lang="en-US" sz="2800" dirty="0">
              <a:solidFill>
                <a:srgbClr val="FFFF00"/>
              </a:solidFill>
            </a:endParaRPr>
          </a:p>
        </p:txBody>
      </p:sp>
      <p:sp>
        <p:nvSpPr>
          <p:cNvPr id="7" name="TextBox 6"/>
          <p:cNvSpPr txBox="1"/>
          <p:nvPr/>
        </p:nvSpPr>
        <p:spPr>
          <a:xfrm>
            <a:off x="1752600" y="5943600"/>
            <a:ext cx="3276207" cy="400110"/>
          </a:xfrm>
          <a:prstGeom prst="rect">
            <a:avLst/>
          </a:prstGeom>
          <a:noFill/>
        </p:spPr>
        <p:txBody>
          <a:bodyPr wrap="none" rtlCol="0">
            <a:spAutoFit/>
          </a:bodyPr>
          <a:lstStyle/>
          <a:p>
            <a:r>
              <a:rPr lang="en-US" sz="2000" i="0" dirty="0" err="1" smtClean="0">
                <a:solidFill>
                  <a:schemeClr val="tx1"/>
                </a:solidFill>
              </a:rPr>
              <a:t>Production:Consumption</a:t>
            </a:r>
            <a:endParaRPr lang="en-US" sz="2000" i="0" dirty="0">
              <a:solidFill>
                <a:schemeClr val="tx1"/>
              </a:solidFill>
            </a:endParaRPr>
          </a:p>
        </p:txBody>
      </p:sp>
      <p:grpSp>
        <p:nvGrpSpPr>
          <p:cNvPr id="3" name="Group 12"/>
          <p:cNvGrpSpPr/>
          <p:nvPr/>
        </p:nvGrpSpPr>
        <p:grpSpPr>
          <a:xfrm>
            <a:off x="1905000" y="3886200"/>
            <a:ext cx="4202538" cy="923330"/>
            <a:chOff x="1600200" y="3886200"/>
            <a:chExt cx="4202538" cy="923330"/>
          </a:xfrm>
        </p:grpSpPr>
        <p:sp>
          <p:nvSpPr>
            <p:cNvPr id="10" name="Oval 9"/>
            <p:cNvSpPr/>
            <p:nvPr/>
          </p:nvSpPr>
          <p:spPr bwMode="auto">
            <a:xfrm>
              <a:off x="1600200" y="3962400"/>
              <a:ext cx="228600" cy="228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1" name="Right Arrow 10"/>
            <p:cNvSpPr/>
            <p:nvPr/>
          </p:nvSpPr>
          <p:spPr bwMode="auto">
            <a:xfrm>
              <a:off x="1828800" y="3962400"/>
              <a:ext cx="838200" cy="2286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2" name="TextBox 11"/>
            <p:cNvSpPr txBox="1"/>
            <p:nvPr/>
          </p:nvSpPr>
          <p:spPr>
            <a:xfrm>
              <a:off x="2590800" y="3886200"/>
              <a:ext cx="3211938" cy="923330"/>
            </a:xfrm>
            <a:prstGeom prst="rect">
              <a:avLst/>
            </a:prstGeom>
            <a:noFill/>
          </p:spPr>
          <p:txBody>
            <a:bodyPr wrap="none" rtlCol="0">
              <a:spAutoFit/>
            </a:bodyPr>
            <a:lstStyle/>
            <a:p>
              <a:pPr algn="l"/>
              <a:r>
                <a:rPr lang="en-US" dirty="0" smtClean="0">
                  <a:solidFill>
                    <a:srgbClr val="FF0000"/>
                  </a:solidFill>
                </a:rPr>
                <a:t>Conch Reef</a:t>
              </a:r>
            </a:p>
            <a:p>
              <a:pPr algn="l"/>
              <a:r>
                <a:rPr lang="en-US" dirty="0" smtClean="0">
                  <a:solidFill>
                    <a:srgbClr val="FF0000"/>
                  </a:solidFill>
                </a:rPr>
                <a:t>66 g/m</a:t>
              </a:r>
              <a:r>
                <a:rPr lang="en-US" baseline="30000" dirty="0" smtClean="0">
                  <a:solidFill>
                    <a:srgbClr val="FF0000"/>
                  </a:solidFill>
                </a:rPr>
                <a:t>2</a:t>
              </a:r>
              <a:r>
                <a:rPr lang="en-US" dirty="0" smtClean="0">
                  <a:solidFill>
                    <a:srgbClr val="FF0000"/>
                  </a:solidFill>
                </a:rPr>
                <a:t> herbivore biomass</a:t>
              </a:r>
            </a:p>
            <a:p>
              <a:pPr algn="l"/>
              <a:r>
                <a:rPr lang="en-US" dirty="0" smtClean="0">
                  <a:solidFill>
                    <a:srgbClr val="FF0000"/>
                  </a:solidFill>
                </a:rPr>
                <a:t>271 g/m</a:t>
              </a:r>
              <a:r>
                <a:rPr lang="en-US" baseline="30000" dirty="0" smtClean="0">
                  <a:solidFill>
                    <a:srgbClr val="FF0000"/>
                  </a:solidFill>
                </a:rPr>
                <a:t>2</a:t>
              </a:r>
              <a:r>
                <a:rPr lang="en-US" dirty="0" smtClean="0">
                  <a:solidFill>
                    <a:srgbClr val="FF0000"/>
                  </a:solidFill>
                </a:rPr>
                <a:t> total fish biomass</a:t>
              </a:r>
              <a:endParaRPr lang="en-US" dirty="0">
                <a:solidFill>
                  <a:srgbClr val="FF0000"/>
                </a:solidFill>
              </a:endParaRPr>
            </a:p>
          </p:txBody>
        </p:sp>
      </p:grpSp>
      <p:grpSp>
        <p:nvGrpSpPr>
          <p:cNvPr id="4" name="Group 16"/>
          <p:cNvGrpSpPr/>
          <p:nvPr/>
        </p:nvGrpSpPr>
        <p:grpSpPr>
          <a:xfrm>
            <a:off x="1572768" y="2286000"/>
            <a:ext cx="3412629" cy="932688"/>
            <a:chOff x="1572768" y="2286000"/>
            <a:chExt cx="3412629" cy="932688"/>
          </a:xfrm>
        </p:grpSpPr>
        <p:sp>
          <p:nvSpPr>
            <p:cNvPr id="14" name="Oval 13"/>
            <p:cNvSpPr/>
            <p:nvPr/>
          </p:nvSpPr>
          <p:spPr bwMode="auto">
            <a:xfrm>
              <a:off x="1572768" y="2990088"/>
              <a:ext cx="228600" cy="228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
          <p:nvSpPr>
            <p:cNvPr id="16" name="TextBox 15"/>
            <p:cNvSpPr txBox="1"/>
            <p:nvPr/>
          </p:nvSpPr>
          <p:spPr>
            <a:xfrm>
              <a:off x="1828800" y="2286000"/>
              <a:ext cx="3156597" cy="923330"/>
            </a:xfrm>
            <a:prstGeom prst="rect">
              <a:avLst/>
            </a:prstGeom>
            <a:noFill/>
          </p:spPr>
          <p:txBody>
            <a:bodyPr wrap="none" rtlCol="0">
              <a:spAutoFit/>
            </a:bodyPr>
            <a:lstStyle/>
            <a:p>
              <a:pPr algn="l"/>
              <a:r>
                <a:rPr lang="en-US" dirty="0" smtClean="0">
                  <a:solidFill>
                    <a:srgbClr val="FF0000"/>
                  </a:solidFill>
                </a:rPr>
                <a:t>Maitland Reef</a:t>
              </a:r>
            </a:p>
            <a:p>
              <a:pPr algn="l"/>
              <a:r>
                <a:rPr lang="en-US" dirty="0" smtClean="0">
                  <a:solidFill>
                    <a:srgbClr val="FF0000"/>
                  </a:solidFill>
                </a:rPr>
                <a:t>11 g/m</a:t>
              </a:r>
              <a:r>
                <a:rPr lang="en-US" baseline="30000" dirty="0" smtClean="0">
                  <a:solidFill>
                    <a:srgbClr val="FF0000"/>
                  </a:solidFill>
                </a:rPr>
                <a:t>2</a:t>
              </a:r>
              <a:r>
                <a:rPr lang="en-US" dirty="0" smtClean="0">
                  <a:solidFill>
                    <a:srgbClr val="FF0000"/>
                  </a:solidFill>
                </a:rPr>
                <a:t> herbivore biomass</a:t>
              </a:r>
            </a:p>
            <a:p>
              <a:pPr algn="l"/>
              <a:r>
                <a:rPr lang="en-US" dirty="0" smtClean="0">
                  <a:solidFill>
                    <a:srgbClr val="FF0000"/>
                  </a:solidFill>
                </a:rPr>
                <a:t>31 g/m</a:t>
              </a:r>
              <a:r>
                <a:rPr lang="en-US" baseline="30000" dirty="0" smtClean="0">
                  <a:solidFill>
                    <a:srgbClr val="FF0000"/>
                  </a:solidFill>
                </a:rPr>
                <a:t>2</a:t>
              </a:r>
              <a:r>
                <a:rPr lang="en-US" dirty="0" smtClean="0">
                  <a:solidFill>
                    <a:srgbClr val="FF0000"/>
                  </a:solidFill>
                </a:rPr>
                <a:t> total fish biomass</a:t>
              </a:r>
              <a:endParaRPr lang="en-US"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792162"/>
          </a:xfrm>
        </p:spPr>
        <p:txBody>
          <a:bodyPr/>
          <a:lstStyle/>
          <a:p>
            <a:r>
              <a:rPr lang="en-US" sz="3200" b="1" dirty="0" smtClean="0">
                <a:solidFill>
                  <a:srgbClr val="FFFF00"/>
                </a:solidFill>
                <a:effectLst>
                  <a:outerShdw blurRad="38100" dist="38100" dir="2700000" algn="tl">
                    <a:srgbClr val="000000">
                      <a:alpha val="43137"/>
                    </a:srgbClr>
                  </a:outerShdw>
                </a:effectLst>
              </a:rPr>
              <a:t>What</a:t>
            </a:r>
            <a:r>
              <a:rPr lang="en-US" sz="3200" b="1" dirty="0" smtClean="0">
                <a:solidFill>
                  <a:srgbClr val="FFFF00"/>
                </a:solidFill>
                <a:effectLst>
                  <a:outerShdw blurRad="38100" dist="38100" dir="2700000" algn="tl">
                    <a:srgbClr val="000000">
                      <a:alpha val="43137"/>
                    </a:srgbClr>
                  </a:outerShdw>
                </a:effectLst>
              </a:rPr>
              <a:t> Are </a:t>
            </a:r>
            <a:r>
              <a:rPr lang="en-US" sz="3200" b="1" dirty="0" smtClean="0">
                <a:solidFill>
                  <a:srgbClr val="FFFF00"/>
                </a:solidFill>
                <a:effectLst>
                  <a:outerShdw blurRad="38100" dist="38100" dir="2700000" algn="tl">
                    <a:srgbClr val="000000">
                      <a:alpha val="43137"/>
                    </a:srgbClr>
                  </a:outerShdw>
                </a:effectLst>
              </a:rPr>
              <a:t>D</a:t>
            </a:r>
            <a:r>
              <a:rPr lang="en-US" sz="3200" b="1" dirty="0" smtClean="0">
                <a:solidFill>
                  <a:srgbClr val="FFFF00"/>
                </a:solidFill>
                <a:effectLst>
                  <a:outerShdw blurRad="38100" dist="38100" dir="2700000" algn="tl">
                    <a:srgbClr val="000000">
                      <a:alpha val="43137"/>
                    </a:srgbClr>
                  </a:outerShdw>
                </a:effectLst>
              </a:rPr>
              <a:t>rivers </a:t>
            </a:r>
            <a:r>
              <a:rPr lang="en-US" sz="3200" b="1" dirty="0" smtClean="0">
                <a:solidFill>
                  <a:srgbClr val="FFFF00"/>
                </a:solidFill>
                <a:effectLst>
                  <a:outerShdw blurRad="38100" dist="38100" dir="2700000" algn="tl">
                    <a:srgbClr val="000000">
                      <a:alpha val="43137"/>
                    </a:srgbClr>
                  </a:outerShdw>
                </a:effectLst>
              </a:rPr>
              <a:t>of</a:t>
            </a:r>
            <a:r>
              <a:rPr lang="en-US" sz="3200" b="1" dirty="0" smtClean="0">
                <a:solidFill>
                  <a:srgbClr val="FFFF00"/>
                </a:solidFill>
                <a:effectLst>
                  <a:outerShdw blurRad="38100" dist="38100" dir="2700000" algn="tl">
                    <a:srgbClr val="000000">
                      <a:alpha val="43137"/>
                    </a:srgbClr>
                  </a:outerShdw>
                </a:effectLst>
              </a:rPr>
              <a:t> Juvenile </a:t>
            </a:r>
            <a:r>
              <a:rPr lang="en-US" sz="3200" b="1" dirty="0" smtClean="0">
                <a:solidFill>
                  <a:srgbClr val="FFFF00"/>
                </a:solidFill>
                <a:effectLst>
                  <a:outerShdw blurRad="38100" dist="38100" dir="2700000" algn="tl">
                    <a:srgbClr val="000000">
                      <a:alpha val="43137"/>
                    </a:srgbClr>
                  </a:outerShdw>
                </a:effectLst>
              </a:rPr>
              <a:t>C</a:t>
            </a:r>
            <a:r>
              <a:rPr lang="en-US" sz="3200" b="1" dirty="0" smtClean="0">
                <a:solidFill>
                  <a:srgbClr val="FFFF00"/>
                </a:solidFill>
                <a:effectLst>
                  <a:outerShdw blurRad="38100" dist="38100" dir="2700000" algn="tl">
                    <a:srgbClr val="000000">
                      <a:alpha val="43137"/>
                    </a:srgbClr>
                  </a:outerShdw>
                </a:effectLst>
              </a:rPr>
              <a:t>oral </a:t>
            </a:r>
            <a:r>
              <a:rPr lang="en-US" sz="3200" b="1" dirty="0" smtClean="0">
                <a:solidFill>
                  <a:srgbClr val="FFFF00"/>
                </a:solidFill>
                <a:effectLst>
                  <a:outerShdw blurRad="38100" dist="38100" dir="2700000" algn="tl">
                    <a:srgbClr val="000000">
                      <a:alpha val="43137"/>
                    </a:srgbClr>
                  </a:outerShdw>
                </a:effectLst>
              </a:rPr>
              <a:t>D</a:t>
            </a:r>
            <a:r>
              <a:rPr lang="en-US" sz="3200" b="1" dirty="0" smtClean="0">
                <a:solidFill>
                  <a:srgbClr val="FFFF00"/>
                </a:solidFill>
                <a:effectLst>
                  <a:outerShdw blurRad="38100" dist="38100" dir="2700000" algn="tl">
                    <a:srgbClr val="000000">
                      <a:alpha val="43137"/>
                    </a:srgbClr>
                  </a:outerShdw>
                </a:effectLst>
              </a:rPr>
              <a:t>ensity</a:t>
            </a:r>
            <a:r>
              <a:rPr lang="en-US" sz="3200" b="1" dirty="0" smtClean="0">
                <a:solidFill>
                  <a:srgbClr val="FFFF00"/>
                </a:solidFill>
                <a:effectLst>
                  <a:outerShdw blurRad="38100" dist="38100" dir="2700000" algn="tl">
                    <a:srgbClr val="000000">
                      <a:alpha val="43137"/>
                    </a:srgbClr>
                  </a:outerShdw>
                </a:effectLst>
              </a:rPr>
              <a:t>?</a:t>
            </a:r>
            <a:endParaRPr lang="en-US" sz="3200" b="1"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523999"/>
            <a:ext cx="8382000" cy="1600201"/>
          </a:xfrm>
        </p:spPr>
        <p:txBody>
          <a:bodyPr/>
          <a:lstStyle/>
          <a:p>
            <a:r>
              <a:rPr lang="en-US" sz="2800" dirty="0" smtClean="0">
                <a:solidFill>
                  <a:srgbClr val="FFFF00"/>
                </a:solidFill>
              </a:rPr>
              <a:t>Range of juv. coral density: 4.1-9.3 indiv./m</a:t>
            </a:r>
            <a:r>
              <a:rPr lang="en-US" sz="2800" baseline="30000" dirty="0" smtClean="0">
                <a:solidFill>
                  <a:srgbClr val="FFFF00"/>
                </a:solidFill>
              </a:rPr>
              <a:t>2</a:t>
            </a:r>
          </a:p>
          <a:p>
            <a:r>
              <a:rPr lang="en-US" sz="2800" dirty="0" smtClean="0">
                <a:solidFill>
                  <a:srgbClr val="FFFF00"/>
                </a:solidFill>
              </a:rPr>
              <a:t>Potential Predictors: </a:t>
            </a:r>
          </a:p>
          <a:p>
            <a:pPr lvl="1"/>
            <a:r>
              <a:rPr lang="en-US" sz="2400" dirty="0" smtClean="0">
                <a:solidFill>
                  <a:srgbClr val="FFFF00"/>
                </a:solidFill>
              </a:rPr>
              <a:t>Herbivore mass</a:t>
            </a:r>
          </a:p>
          <a:p>
            <a:pPr lvl="1"/>
            <a:r>
              <a:rPr lang="en-US" sz="2400" dirty="0" smtClean="0">
                <a:solidFill>
                  <a:srgbClr val="FFFF00"/>
                </a:solidFill>
              </a:rPr>
              <a:t>Nutrient availability</a:t>
            </a:r>
          </a:p>
          <a:p>
            <a:pPr lvl="1"/>
            <a:r>
              <a:rPr lang="en-US" sz="2400" dirty="0" smtClean="0">
                <a:solidFill>
                  <a:srgbClr val="FFFF00"/>
                </a:solidFill>
              </a:rPr>
              <a:t>Coral cover</a:t>
            </a:r>
          </a:p>
          <a:p>
            <a:pPr lvl="1"/>
            <a:r>
              <a:rPr lang="en-US" sz="2400" dirty="0" smtClean="0">
                <a:solidFill>
                  <a:srgbClr val="FFFF00"/>
                </a:solidFill>
              </a:rPr>
              <a:t>Damselfish density</a:t>
            </a:r>
          </a:p>
          <a:p>
            <a:pPr lvl="1"/>
            <a:r>
              <a:rPr lang="en-US" sz="2400" dirty="0" smtClean="0">
                <a:solidFill>
                  <a:srgbClr val="FFFF00"/>
                </a:solidFill>
              </a:rPr>
              <a:t>Rugosity</a:t>
            </a:r>
          </a:p>
          <a:p>
            <a:pPr lvl="1"/>
            <a:r>
              <a:rPr lang="en-US" sz="2400" dirty="0" smtClean="0">
                <a:solidFill>
                  <a:srgbClr val="FFFF00"/>
                </a:solidFill>
              </a:rPr>
              <a:t>Corallivorous fish mass</a:t>
            </a:r>
          </a:p>
        </p:txBody>
      </p:sp>
      <p:pic>
        <p:nvPicPr>
          <p:cNvPr id="9" name="Picture 8"/>
          <p:cNvPicPr>
            <a:picLocks noChangeAspect="1"/>
          </p:cNvPicPr>
          <p:nvPr/>
        </p:nvPicPr>
        <p:blipFill>
          <a:blip r:embed="rId2"/>
          <a:stretch>
            <a:fillRect/>
          </a:stretch>
        </p:blipFill>
        <p:spPr>
          <a:xfrm>
            <a:off x="4724400" y="2438400"/>
            <a:ext cx="4232032" cy="3352800"/>
          </a:xfrm>
          <a:prstGeom prst="rect">
            <a:avLst/>
          </a:prstGeom>
        </p:spPr>
      </p:pic>
      <p:sp>
        <p:nvSpPr>
          <p:cNvPr id="10" name="TextBox 9"/>
          <p:cNvSpPr txBox="1"/>
          <p:nvPr/>
        </p:nvSpPr>
        <p:spPr>
          <a:xfrm>
            <a:off x="5562600" y="6019800"/>
            <a:ext cx="2920243" cy="369332"/>
          </a:xfrm>
          <a:prstGeom prst="rect">
            <a:avLst/>
          </a:prstGeom>
          <a:noFill/>
        </p:spPr>
        <p:txBody>
          <a:bodyPr wrap="none" rtlCol="0">
            <a:spAutoFit/>
          </a:bodyPr>
          <a:lstStyle/>
          <a:p>
            <a:r>
              <a:rPr lang="en-US" dirty="0" err="1" smtClean="0"/>
              <a:t>Mumby</a:t>
            </a:r>
            <a:r>
              <a:rPr lang="en-US" dirty="0" smtClean="0"/>
              <a:t> et al. 2007 PNAS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92162"/>
          </a:xfrm>
        </p:spPr>
        <p:txBody>
          <a:bodyPr/>
          <a:lstStyle/>
          <a:p>
            <a:r>
              <a:rPr lang="en-US" sz="3200" b="1" dirty="0" smtClean="0">
                <a:solidFill>
                  <a:srgbClr val="FFFF00"/>
                </a:solidFill>
                <a:effectLst>
                  <a:outerShdw blurRad="38100" dist="38100" dir="2700000" algn="tl">
                    <a:srgbClr val="000000">
                      <a:alpha val="43137"/>
                    </a:srgbClr>
                  </a:outerShdw>
                </a:effectLst>
              </a:rPr>
              <a:t>What are drivers of juvenile coral density?</a:t>
            </a:r>
            <a:endParaRPr lang="en-US" sz="3200" b="1" dirty="0">
              <a:solidFill>
                <a:srgbClr val="FFFF00"/>
              </a:solidFill>
              <a:effectLst>
                <a:outerShdw blurRad="38100" dist="38100" dir="2700000" algn="tl">
                  <a:srgbClr val="000000">
                    <a:alpha val="43137"/>
                  </a:srgbClr>
                </a:outerShdw>
              </a:effectLst>
            </a:endParaRPr>
          </a:p>
        </p:txBody>
      </p:sp>
      <p:sp>
        <p:nvSpPr>
          <p:cNvPr id="7" name="Content Placeholder 2"/>
          <p:cNvSpPr txBox="1">
            <a:spLocks/>
          </p:cNvSpPr>
          <p:nvPr/>
        </p:nvSpPr>
        <p:spPr bwMode="auto">
          <a:xfrm>
            <a:off x="381000" y="4572000"/>
            <a:ext cx="8382000" cy="167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rgbClr val="FFFF00"/>
                </a:solidFill>
                <a:effectLst/>
                <a:uLnTx/>
                <a:uFillTx/>
                <a:latin typeface="+mn-lt"/>
                <a:ea typeface="+mn-ea"/>
                <a:cs typeface="+mn-cs"/>
              </a:rPr>
              <a:t>Nutrient</a:t>
            </a:r>
            <a:r>
              <a:rPr kumimoji="0" lang="en-US" sz="2800" b="0" i="0" u="none" strike="noStrike" kern="0" cap="none" spc="0" normalizeH="0" noProof="0" dirty="0" smtClean="0">
                <a:ln>
                  <a:noFill/>
                </a:ln>
                <a:solidFill>
                  <a:srgbClr val="FFFF00"/>
                </a:solidFill>
                <a:effectLst/>
                <a:uLnTx/>
                <a:uFillTx/>
                <a:latin typeface="+mn-lt"/>
                <a:ea typeface="+mn-ea"/>
                <a:cs typeface="+mn-cs"/>
              </a:rPr>
              <a:t> availability (negative) and </a:t>
            </a:r>
            <a:r>
              <a:rPr lang="en-US" sz="2800" b="0" i="0" kern="0" dirty="0" err="1" smtClean="0">
                <a:latin typeface="+mn-lt"/>
              </a:rPr>
              <a:t>c</a:t>
            </a:r>
            <a:r>
              <a:rPr kumimoji="0" lang="en-US" sz="2800" b="0" i="0" u="none" strike="noStrike" kern="0" cap="none" spc="0" normalizeH="0" baseline="0" noProof="0" dirty="0" smtClean="0">
                <a:ln>
                  <a:noFill/>
                </a:ln>
                <a:solidFill>
                  <a:srgbClr val="FFFF00"/>
                </a:solidFill>
                <a:effectLst/>
                <a:uLnTx/>
                <a:uFillTx/>
                <a:latin typeface="+mn-lt"/>
                <a:ea typeface="+mn-ea"/>
                <a:cs typeface="+mn-cs"/>
              </a:rPr>
              <a:t>oral cover (positive) best predictors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sz="2800" b="0" i="0" kern="0" noProof="0" dirty="0" smtClean="0">
                <a:latin typeface="+mn-lt"/>
              </a:rPr>
              <a:t>More coral cover = more source of coral larvae</a:t>
            </a:r>
            <a:endParaRPr kumimoji="0" lang="en-US" sz="2800" b="0" i="0" u="none" strike="noStrike" kern="0" cap="none" spc="0" normalizeH="0" baseline="0" noProof="0" dirty="0" smtClean="0">
              <a:ln>
                <a:noFill/>
              </a:ln>
              <a:solidFill>
                <a:srgbClr val="FFFF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sz="2800" b="0" i="0" kern="0" dirty="0" smtClean="0">
                <a:latin typeface="+mn-lt"/>
              </a:rPr>
              <a:t>Herbivore biomass explains little</a:t>
            </a:r>
            <a:endParaRPr kumimoji="0" lang="en-US" sz="2800" b="0" i="0" u="none" strike="noStrike" kern="0" cap="none" spc="0" normalizeH="0" baseline="0" noProof="0" dirty="0">
              <a:ln>
                <a:noFill/>
              </a:ln>
              <a:solidFill>
                <a:srgbClr val="FFFF00"/>
              </a:solidFill>
              <a:effectLst/>
              <a:uLnTx/>
              <a:uFillTx/>
              <a:latin typeface="+mn-lt"/>
              <a:ea typeface="+mn-ea"/>
              <a:cs typeface="+mn-cs"/>
            </a:endParaRPr>
          </a:p>
        </p:txBody>
      </p:sp>
      <p:pic>
        <p:nvPicPr>
          <p:cNvPr id="5" name="Picture 4"/>
          <p:cNvPicPr>
            <a:picLocks noChangeAspect="1"/>
          </p:cNvPicPr>
          <p:nvPr/>
        </p:nvPicPr>
        <p:blipFill>
          <a:blip r:embed="rId2"/>
          <a:stretch>
            <a:fillRect/>
          </a:stretch>
        </p:blipFill>
        <p:spPr>
          <a:xfrm>
            <a:off x="381000" y="1066800"/>
            <a:ext cx="8382775" cy="32004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smtClean="0">
                <a:solidFill>
                  <a:srgbClr val="FFFF00"/>
                </a:solidFill>
                <a:effectLst>
                  <a:outerShdw blurRad="38100" dist="38100" dir="2700000" algn="tl">
                    <a:srgbClr val="000000">
                      <a:alpha val="43137"/>
                    </a:srgbClr>
                  </a:outerShdw>
                </a:effectLst>
              </a:rPr>
              <a:t>Why negative effect of fish nutrients on corals?</a:t>
            </a:r>
            <a:endParaRPr lang="en-US" sz="3200" b="1"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304800" y="1371600"/>
            <a:ext cx="5257800" cy="1752600"/>
          </a:xfrm>
        </p:spPr>
        <p:txBody>
          <a:bodyPr/>
          <a:lstStyle/>
          <a:p>
            <a:r>
              <a:rPr lang="en-US" sz="2800" dirty="0" smtClean="0">
                <a:solidFill>
                  <a:srgbClr val="FFFF00"/>
                </a:solidFill>
              </a:rPr>
              <a:t>Facilitate algal abundance</a:t>
            </a:r>
          </a:p>
          <a:p>
            <a:pPr lvl="1"/>
            <a:r>
              <a:rPr lang="en-US" dirty="0" smtClean="0">
                <a:solidFill>
                  <a:srgbClr val="FFFF00"/>
                </a:solidFill>
              </a:rPr>
              <a:t>Increase coral-algal competition</a:t>
            </a:r>
          </a:p>
          <a:p>
            <a:pPr lvl="1"/>
            <a:r>
              <a:rPr lang="en-US" dirty="0" smtClean="0">
                <a:solidFill>
                  <a:srgbClr val="FFFF00"/>
                </a:solidFill>
              </a:rPr>
              <a:t>Reduce coral     recruitment</a:t>
            </a:r>
          </a:p>
          <a:p>
            <a:pPr lvl="1"/>
            <a:r>
              <a:rPr lang="en-US" dirty="0" smtClean="0">
                <a:solidFill>
                  <a:srgbClr val="FFFF00"/>
                </a:solidFill>
              </a:rPr>
              <a:t>Lower coral           fecundity</a:t>
            </a:r>
          </a:p>
          <a:p>
            <a:r>
              <a:rPr lang="en-US" sz="2800" dirty="0" smtClean="0">
                <a:solidFill>
                  <a:srgbClr val="FFFF00"/>
                </a:solidFill>
              </a:rPr>
              <a:t>Decrease coral                 growth rates</a:t>
            </a:r>
          </a:p>
          <a:p>
            <a:r>
              <a:rPr lang="en-US" sz="2800" dirty="0" smtClean="0">
                <a:solidFill>
                  <a:srgbClr val="FFFF00"/>
                </a:solidFill>
              </a:rPr>
              <a:t>Facilitate nasty           microbes</a:t>
            </a:r>
            <a:endParaRPr lang="en-US" sz="2800" dirty="0">
              <a:solidFill>
                <a:srgbClr val="FFFF00"/>
              </a:solidFill>
            </a:endParaRPr>
          </a:p>
        </p:txBody>
      </p:sp>
      <p:pic>
        <p:nvPicPr>
          <p:cNvPr id="8" name="Picture 7" descr="algal competition graph.JPG"/>
          <p:cNvPicPr>
            <a:picLocks noChangeAspect="1"/>
          </p:cNvPicPr>
          <p:nvPr/>
        </p:nvPicPr>
        <p:blipFill>
          <a:blip r:embed="rId2"/>
          <a:srcRect l="8299" t="30000" r="16927" b="28889"/>
          <a:stretch>
            <a:fillRect/>
          </a:stretch>
        </p:blipFill>
        <p:spPr>
          <a:xfrm>
            <a:off x="3529914" y="2743200"/>
            <a:ext cx="5461686" cy="38862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600" dirty="0" smtClean="0">
                <a:solidFill>
                  <a:srgbClr val="FFFF00"/>
                </a:solidFill>
              </a:rPr>
              <a:t>Take Home</a:t>
            </a:r>
            <a:endParaRPr lang="en-US" sz="3600" dirty="0">
              <a:solidFill>
                <a:srgbClr val="FFFF00"/>
              </a:solidFill>
            </a:endParaRPr>
          </a:p>
        </p:txBody>
      </p:sp>
      <p:sp>
        <p:nvSpPr>
          <p:cNvPr id="3" name="Content Placeholder 2"/>
          <p:cNvSpPr>
            <a:spLocks noGrp="1"/>
          </p:cNvSpPr>
          <p:nvPr>
            <p:ph idx="1"/>
          </p:nvPr>
        </p:nvSpPr>
        <p:spPr>
          <a:xfrm>
            <a:off x="457200" y="4800600"/>
            <a:ext cx="8229600" cy="1554163"/>
          </a:xfrm>
        </p:spPr>
        <p:txBody>
          <a:bodyPr/>
          <a:lstStyle/>
          <a:p>
            <a:r>
              <a:rPr lang="en-US" sz="2800" dirty="0" smtClean="0">
                <a:solidFill>
                  <a:srgbClr val="FFFF00"/>
                </a:solidFill>
              </a:rPr>
              <a:t>Fish excretion can reinforce either algal-dominated or coral-dominated states depending on initial starting conditions of community</a:t>
            </a:r>
            <a:endParaRPr lang="en-US" sz="2800" dirty="0">
              <a:solidFill>
                <a:srgbClr val="FFFF00"/>
              </a:solidFill>
            </a:endParaRPr>
          </a:p>
        </p:txBody>
      </p:sp>
      <p:pic>
        <p:nvPicPr>
          <p:cNvPr id="4" name="Picture 3"/>
          <p:cNvPicPr>
            <a:picLocks noChangeAspect="1"/>
          </p:cNvPicPr>
          <p:nvPr/>
        </p:nvPicPr>
        <p:blipFill>
          <a:blip r:embed="rId2"/>
          <a:srcRect r="50833"/>
          <a:stretch>
            <a:fillRect/>
          </a:stretch>
        </p:blipFill>
        <p:spPr>
          <a:xfrm>
            <a:off x="0" y="914400"/>
            <a:ext cx="4495800" cy="3826617"/>
          </a:xfrm>
          <a:prstGeom prst="rect">
            <a:avLst/>
          </a:prstGeom>
        </p:spPr>
      </p:pic>
      <p:sp>
        <p:nvSpPr>
          <p:cNvPr id="6" name="TextBox 5"/>
          <p:cNvSpPr txBox="1"/>
          <p:nvPr/>
        </p:nvSpPr>
        <p:spPr>
          <a:xfrm>
            <a:off x="838200" y="990600"/>
            <a:ext cx="2779580" cy="369332"/>
          </a:xfrm>
          <a:prstGeom prst="rect">
            <a:avLst/>
          </a:prstGeom>
          <a:noFill/>
        </p:spPr>
        <p:txBody>
          <a:bodyPr wrap="none" rtlCol="0">
            <a:spAutoFit/>
          </a:bodyPr>
          <a:lstStyle/>
          <a:p>
            <a:r>
              <a:rPr lang="en-US" dirty="0" smtClean="0">
                <a:solidFill>
                  <a:schemeClr val="tx1"/>
                </a:solidFill>
              </a:rPr>
              <a:t>Florida Keys Pre-1980s</a:t>
            </a:r>
            <a:endParaRPr lang="en-US" dirty="0">
              <a:solidFill>
                <a:schemeClr val="tx1"/>
              </a:solidFill>
            </a:endParaRPr>
          </a:p>
        </p:txBody>
      </p:sp>
      <p:grpSp>
        <p:nvGrpSpPr>
          <p:cNvPr id="8" name="Group 7"/>
          <p:cNvGrpSpPr/>
          <p:nvPr/>
        </p:nvGrpSpPr>
        <p:grpSpPr>
          <a:xfrm>
            <a:off x="4495800" y="914400"/>
            <a:ext cx="4648200" cy="3826617"/>
            <a:chOff x="4495800" y="1066800"/>
            <a:chExt cx="4648200" cy="3826617"/>
          </a:xfrm>
        </p:grpSpPr>
        <p:pic>
          <p:nvPicPr>
            <p:cNvPr id="5" name="Picture 4"/>
            <p:cNvPicPr>
              <a:picLocks noChangeAspect="1"/>
            </p:cNvPicPr>
            <p:nvPr/>
          </p:nvPicPr>
          <p:blipFill>
            <a:blip r:embed="rId2"/>
            <a:srcRect l="49167"/>
            <a:stretch>
              <a:fillRect/>
            </a:stretch>
          </p:blipFill>
          <p:spPr>
            <a:xfrm>
              <a:off x="4495800" y="1066800"/>
              <a:ext cx="4648200" cy="3826617"/>
            </a:xfrm>
            <a:prstGeom prst="rect">
              <a:avLst/>
            </a:prstGeom>
          </p:spPr>
        </p:pic>
        <p:sp>
          <p:nvSpPr>
            <p:cNvPr id="7" name="TextBox 6"/>
            <p:cNvSpPr txBox="1"/>
            <p:nvPr/>
          </p:nvSpPr>
          <p:spPr>
            <a:xfrm>
              <a:off x="5620068" y="1143000"/>
              <a:ext cx="2359844" cy="369332"/>
            </a:xfrm>
            <a:prstGeom prst="rect">
              <a:avLst/>
            </a:prstGeom>
            <a:noFill/>
          </p:spPr>
          <p:txBody>
            <a:bodyPr wrap="none" rtlCol="0">
              <a:spAutoFit/>
            </a:bodyPr>
            <a:lstStyle/>
            <a:p>
              <a:r>
                <a:rPr lang="en-US" dirty="0" smtClean="0">
                  <a:solidFill>
                    <a:schemeClr val="tx1"/>
                  </a:solidFill>
                </a:rPr>
                <a:t>Florida Keys Today</a:t>
              </a:r>
              <a:endParaRPr lang="en-US" dirty="0">
                <a:solidFill>
                  <a:schemeClr val="tx1"/>
                </a:solidFill>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rcRect l="4350" b="3112"/>
          <a:stretch>
            <a:fillRect/>
          </a:stretch>
        </p:blipFill>
        <p:spPr>
          <a:xfrm>
            <a:off x="304800" y="1960413"/>
            <a:ext cx="6701338" cy="4745187"/>
          </a:xfrm>
          <a:prstGeom prst="rect">
            <a:avLst/>
          </a:prstGeom>
        </p:spPr>
      </p:pic>
      <p:sp>
        <p:nvSpPr>
          <p:cNvPr id="5" name="Title 4"/>
          <p:cNvSpPr>
            <a:spLocks noGrp="1"/>
          </p:cNvSpPr>
          <p:nvPr>
            <p:ph type="title"/>
          </p:nvPr>
        </p:nvSpPr>
        <p:spPr>
          <a:xfrm>
            <a:off x="0" y="274638"/>
            <a:ext cx="9144000" cy="944562"/>
          </a:xfrm>
        </p:spPr>
        <p:txBody>
          <a:bodyPr/>
          <a:lstStyle/>
          <a:p>
            <a:r>
              <a:rPr lang="en-US" sz="3200" dirty="0" smtClean="0">
                <a:solidFill>
                  <a:srgbClr val="FFFF00"/>
                </a:solidFill>
              </a:rPr>
              <a:t>‘Rectal Transport’ and Phase Shifts on Reefs</a:t>
            </a:r>
            <a:endParaRPr lang="en-US" sz="3200" dirty="0"/>
          </a:p>
        </p:txBody>
      </p:sp>
      <p:sp>
        <p:nvSpPr>
          <p:cNvPr id="7" name="TextBox 6"/>
          <p:cNvSpPr txBox="1"/>
          <p:nvPr/>
        </p:nvSpPr>
        <p:spPr>
          <a:xfrm>
            <a:off x="7070105" y="6019800"/>
            <a:ext cx="2073895" cy="646331"/>
          </a:xfrm>
          <a:prstGeom prst="rect">
            <a:avLst/>
          </a:prstGeom>
          <a:noFill/>
        </p:spPr>
        <p:txBody>
          <a:bodyPr wrap="none" rtlCol="0">
            <a:spAutoFit/>
          </a:bodyPr>
          <a:lstStyle/>
          <a:p>
            <a:r>
              <a:rPr lang="en-US" dirty="0" smtClean="0"/>
              <a:t>After </a:t>
            </a:r>
            <a:r>
              <a:rPr lang="en-US" dirty="0" err="1" smtClean="0"/>
              <a:t>Mumby</a:t>
            </a:r>
            <a:r>
              <a:rPr lang="en-US" dirty="0" smtClean="0"/>
              <a:t> </a:t>
            </a:r>
          </a:p>
          <a:p>
            <a:r>
              <a:rPr lang="en-US" dirty="0" smtClean="0"/>
              <a:t>et </a:t>
            </a:r>
            <a:r>
              <a:rPr lang="en-US" dirty="0" smtClean="0"/>
              <a:t>al 2007 Nature</a:t>
            </a:r>
            <a:endParaRPr lang="en-US" dirty="0"/>
          </a:p>
        </p:txBody>
      </p:sp>
      <p:sp>
        <p:nvSpPr>
          <p:cNvPr id="10" name="Content Placeholder 9"/>
          <p:cNvSpPr txBox="1">
            <a:spLocks/>
          </p:cNvSpPr>
          <p:nvPr/>
        </p:nvSpPr>
        <p:spPr bwMode="auto">
          <a:xfrm>
            <a:off x="304800" y="1066800"/>
            <a:ext cx="8839200" cy="83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Can nutrients supplied by fishes make </a:t>
            </a:r>
            <a:r>
              <a:rPr kumimoji="0" lang="en-US" sz="2400" b="0" i="0" u="none" strike="noStrike" kern="0" cap="none" spc="0" normalizeH="0" baseline="0" noProof="0" dirty="0" smtClean="0">
                <a:ln>
                  <a:noFill/>
                </a:ln>
                <a:solidFill>
                  <a:srgbClr val="FFFF00"/>
                </a:solidFill>
                <a:effectLst/>
                <a:uLnTx/>
                <a:uFillTx/>
                <a:latin typeface="+mn-lt"/>
                <a:ea typeface="+mn-ea"/>
                <a:cs typeface="+mn-cs"/>
              </a:rPr>
              <a:t>reefs more susceptible to phase</a:t>
            </a:r>
            <a:r>
              <a:rPr kumimoji="0" lang="en-US" sz="2400" b="0" i="0" u="none" strike="noStrike" kern="0" cap="none" spc="0" normalizeH="0" baseline="0" noProof="0" dirty="0" smtClean="0">
                <a:ln>
                  <a:noFill/>
                </a:ln>
                <a:solidFill>
                  <a:srgbClr val="FFFF00"/>
                </a:solidFill>
                <a:effectLst/>
                <a:uLnTx/>
                <a:uFillTx/>
                <a:latin typeface="+mn-lt"/>
                <a:ea typeface="+mn-ea"/>
                <a:cs typeface="+mn-cs"/>
              </a:rPr>
              <a:t> </a:t>
            </a:r>
            <a:r>
              <a:rPr lang="en-US" sz="2400" b="0" i="0" kern="0" dirty="0" smtClean="0">
                <a:latin typeface="+mn-lt"/>
              </a:rPr>
              <a:t>changes</a:t>
            </a:r>
            <a:r>
              <a:rPr kumimoji="0" lang="en-US" sz="2400" b="0" i="0" u="none" strike="noStrike" kern="0" cap="none" spc="0" normalizeH="0" baseline="0" noProof="0" dirty="0" smtClean="0">
                <a:ln>
                  <a:noFill/>
                </a:ln>
                <a:solidFill>
                  <a:srgbClr val="FFFF00"/>
                </a:solidFill>
                <a:effectLst/>
                <a:uLnTx/>
                <a:uFillTx/>
                <a:latin typeface="+mn-lt"/>
                <a:ea typeface="+mn-ea"/>
                <a:cs typeface="+mn-cs"/>
              </a:rPr>
              <a:t>?</a:t>
            </a:r>
            <a:endParaRPr kumimoji="0" lang="en-US" sz="2400" b="0" i="0" u="none" strike="noStrike" kern="0" cap="none" spc="0" normalizeH="0" baseline="0" noProof="0" dirty="0" smtClean="0">
              <a:ln>
                <a:noFill/>
              </a:ln>
              <a:solidFill>
                <a:srgbClr val="FFFF00"/>
              </a:solidFill>
              <a:effectLst/>
              <a:uLnTx/>
              <a:uFillTx/>
              <a:latin typeface="+mn-lt"/>
              <a:ea typeface="+mn-ea"/>
              <a:cs typeface="+mn-cs"/>
            </a:endParaRPr>
          </a:p>
        </p:txBody>
      </p:sp>
      <p:sp>
        <p:nvSpPr>
          <p:cNvPr id="11" name="TextBox 10"/>
          <p:cNvSpPr txBox="1"/>
          <p:nvPr/>
        </p:nvSpPr>
        <p:spPr>
          <a:xfrm>
            <a:off x="2590800" y="2971800"/>
            <a:ext cx="2290097" cy="307777"/>
          </a:xfrm>
          <a:prstGeom prst="rect">
            <a:avLst/>
          </a:prstGeom>
          <a:solidFill>
            <a:schemeClr val="bg1"/>
          </a:solidFill>
        </p:spPr>
        <p:txBody>
          <a:bodyPr wrap="none" rtlCol="0">
            <a:spAutoFit/>
          </a:bodyPr>
          <a:lstStyle/>
          <a:p>
            <a:r>
              <a:rPr lang="en-US" sz="1400" i="0" dirty="0" smtClean="0">
                <a:solidFill>
                  <a:srgbClr val="000000"/>
                </a:solidFill>
              </a:rPr>
              <a:t>Resilience to grazer loss</a:t>
            </a:r>
            <a:endParaRPr lang="en-US" sz="1400" i="0" dirty="0">
              <a:solidFill>
                <a:srgbClr val="000000"/>
              </a:solidFill>
            </a:endParaRPr>
          </a:p>
        </p:txBody>
      </p:sp>
      <p:sp>
        <p:nvSpPr>
          <p:cNvPr id="12" name="TextBox 11"/>
          <p:cNvSpPr txBox="1"/>
          <p:nvPr/>
        </p:nvSpPr>
        <p:spPr>
          <a:xfrm>
            <a:off x="4724401" y="4038600"/>
            <a:ext cx="1828800" cy="954107"/>
          </a:xfrm>
          <a:prstGeom prst="rect">
            <a:avLst/>
          </a:prstGeom>
          <a:solidFill>
            <a:schemeClr val="bg1"/>
          </a:solidFill>
        </p:spPr>
        <p:txBody>
          <a:bodyPr wrap="square" rtlCol="0">
            <a:spAutoFit/>
          </a:bodyPr>
          <a:lstStyle/>
          <a:p>
            <a:pPr algn="l"/>
            <a:r>
              <a:rPr lang="en-US" sz="1400" i="0" dirty="0" smtClean="0">
                <a:solidFill>
                  <a:srgbClr val="000000"/>
                </a:solidFill>
              </a:rPr>
              <a:t>Resilience to </a:t>
            </a:r>
          </a:p>
          <a:p>
            <a:pPr algn="l"/>
            <a:r>
              <a:rPr lang="en-US" sz="1400" i="0" dirty="0" smtClean="0">
                <a:solidFill>
                  <a:srgbClr val="000000"/>
                </a:solidFill>
              </a:rPr>
              <a:t>d</a:t>
            </a:r>
            <a:r>
              <a:rPr lang="en-US" sz="1400" i="0" dirty="0" smtClean="0">
                <a:solidFill>
                  <a:srgbClr val="000000"/>
                </a:solidFill>
              </a:rPr>
              <a:t>isturbance </a:t>
            </a:r>
          </a:p>
          <a:p>
            <a:pPr algn="l"/>
            <a:r>
              <a:rPr lang="en-US" sz="1400" i="0" dirty="0" smtClean="0">
                <a:solidFill>
                  <a:srgbClr val="000000"/>
                </a:solidFill>
              </a:rPr>
              <a:t>(hurricane, disease bleaching, etc.)</a:t>
            </a:r>
            <a:endParaRPr lang="en-US" sz="1400" i="0" dirty="0">
              <a:solidFill>
                <a:srgbClr val="0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944562"/>
          </a:xfrm>
        </p:spPr>
        <p:txBody>
          <a:bodyPr/>
          <a:lstStyle/>
          <a:p>
            <a:r>
              <a:rPr lang="en-US" sz="3200" dirty="0" smtClean="0">
                <a:solidFill>
                  <a:srgbClr val="FFFF00"/>
                </a:solidFill>
              </a:rPr>
              <a:t>‘Rectal Transport’ and Phase Shifts on Reefs</a:t>
            </a:r>
            <a:endParaRPr lang="en-US" sz="3200" dirty="0"/>
          </a:p>
        </p:txBody>
      </p:sp>
      <p:sp>
        <p:nvSpPr>
          <p:cNvPr id="7" name="TextBox 6"/>
          <p:cNvSpPr txBox="1"/>
          <p:nvPr/>
        </p:nvSpPr>
        <p:spPr>
          <a:xfrm>
            <a:off x="6248400" y="6324600"/>
            <a:ext cx="2684903" cy="369332"/>
          </a:xfrm>
          <a:prstGeom prst="rect">
            <a:avLst/>
          </a:prstGeom>
          <a:noFill/>
        </p:spPr>
        <p:txBody>
          <a:bodyPr wrap="none" rtlCol="0">
            <a:spAutoFit/>
          </a:bodyPr>
          <a:lstStyle/>
          <a:p>
            <a:r>
              <a:rPr lang="en-US" dirty="0" smtClean="0"/>
              <a:t>Heffernan et al In Prep</a:t>
            </a:r>
            <a:endParaRPr lang="en-US" dirty="0"/>
          </a:p>
        </p:txBody>
      </p:sp>
      <p:sp>
        <p:nvSpPr>
          <p:cNvPr id="10" name="Content Placeholder 9"/>
          <p:cNvSpPr txBox="1">
            <a:spLocks/>
          </p:cNvSpPr>
          <p:nvPr/>
        </p:nvSpPr>
        <p:spPr bwMode="auto">
          <a:xfrm>
            <a:off x="304800" y="1066800"/>
            <a:ext cx="8839200" cy="83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What happens to reef communities when</a:t>
            </a:r>
            <a:r>
              <a:rPr kumimoji="0" lang="en-US" sz="2400" b="0" i="0" u="none" strike="noStrike" kern="0" cap="none" spc="0" normalizeH="0" noProof="0" dirty="0" smtClean="0">
                <a:ln>
                  <a:noFill/>
                </a:ln>
                <a:solidFill>
                  <a:srgbClr val="FFFF00"/>
                </a:solidFill>
                <a:effectLst/>
                <a:uLnTx/>
                <a:uFillTx/>
                <a:latin typeface="+mn-lt"/>
                <a:ea typeface="+mn-ea"/>
                <a:cs typeface="+mn-cs"/>
              </a:rPr>
              <a:t> fish nutrients are included?</a:t>
            </a:r>
            <a:endParaRPr kumimoji="0" lang="en-US" sz="2400" b="0" i="0" u="none" strike="noStrike" kern="0" cap="none" spc="0" normalizeH="0" baseline="0" noProof="0" dirty="0" smtClean="0">
              <a:ln>
                <a:noFill/>
              </a:ln>
              <a:solidFill>
                <a:srgbClr val="FFFF00"/>
              </a:solidFill>
              <a:effectLst/>
              <a:uLnTx/>
              <a:uFillTx/>
              <a:latin typeface="+mn-lt"/>
              <a:ea typeface="+mn-ea"/>
              <a:cs typeface="+mn-cs"/>
            </a:endParaRPr>
          </a:p>
        </p:txBody>
      </p:sp>
      <p:grpSp>
        <p:nvGrpSpPr>
          <p:cNvPr id="39" name="Group 38"/>
          <p:cNvGrpSpPr/>
          <p:nvPr/>
        </p:nvGrpSpPr>
        <p:grpSpPr>
          <a:xfrm>
            <a:off x="990600" y="2057400"/>
            <a:ext cx="6883400" cy="4191000"/>
            <a:chOff x="990600" y="2057400"/>
            <a:chExt cx="6883400" cy="4191000"/>
          </a:xfrm>
        </p:grpSpPr>
        <p:pic>
          <p:nvPicPr>
            <p:cNvPr id="6" name="Picture 5"/>
            <p:cNvPicPr>
              <a:picLocks noChangeAspect="1"/>
            </p:cNvPicPr>
            <p:nvPr/>
          </p:nvPicPr>
          <p:blipFill>
            <a:blip r:embed="rId2"/>
            <a:srcRect l="-5859" b="-2804"/>
            <a:stretch>
              <a:fillRect/>
            </a:stretch>
          </p:blipFill>
          <p:spPr>
            <a:xfrm>
              <a:off x="990600" y="2057400"/>
              <a:ext cx="6883400" cy="4191000"/>
            </a:xfrm>
            <a:prstGeom prst="rect">
              <a:avLst/>
            </a:prstGeom>
            <a:solidFill>
              <a:schemeClr val="bg1"/>
            </a:solidFill>
          </p:spPr>
        </p:pic>
        <p:sp>
          <p:nvSpPr>
            <p:cNvPr id="9" name="TextBox 8"/>
            <p:cNvSpPr txBox="1"/>
            <p:nvPr/>
          </p:nvSpPr>
          <p:spPr>
            <a:xfrm>
              <a:off x="2750332" y="5486400"/>
              <a:ext cx="284515" cy="307777"/>
            </a:xfrm>
            <a:prstGeom prst="rect">
              <a:avLst/>
            </a:prstGeom>
            <a:solidFill>
              <a:schemeClr val="bg1"/>
            </a:solidFill>
          </p:spPr>
          <p:txBody>
            <a:bodyPr wrap="none" rtlCol="0">
              <a:spAutoFit/>
            </a:bodyPr>
            <a:lstStyle/>
            <a:p>
              <a:r>
                <a:rPr lang="en-US" sz="1400" i="0" dirty="0" smtClean="0">
                  <a:solidFill>
                    <a:schemeClr val="tx1"/>
                  </a:solidFill>
                </a:rPr>
                <a:t>0</a:t>
              </a:r>
              <a:endParaRPr lang="en-US" sz="1400" i="0" dirty="0">
                <a:solidFill>
                  <a:schemeClr val="tx1"/>
                </a:solidFill>
              </a:endParaRPr>
            </a:p>
          </p:txBody>
        </p:sp>
        <p:sp>
          <p:nvSpPr>
            <p:cNvPr id="11" name="TextBox 10"/>
            <p:cNvSpPr txBox="1"/>
            <p:nvPr/>
          </p:nvSpPr>
          <p:spPr>
            <a:xfrm>
              <a:off x="3150475" y="5486400"/>
              <a:ext cx="384365" cy="307777"/>
            </a:xfrm>
            <a:prstGeom prst="rect">
              <a:avLst/>
            </a:prstGeom>
            <a:solidFill>
              <a:schemeClr val="bg1"/>
            </a:solidFill>
          </p:spPr>
          <p:txBody>
            <a:bodyPr wrap="none" rtlCol="0">
              <a:spAutoFit/>
            </a:bodyPr>
            <a:lstStyle/>
            <a:p>
              <a:r>
                <a:rPr lang="en-US" sz="1400" i="0" dirty="0" smtClean="0">
                  <a:solidFill>
                    <a:schemeClr val="tx1"/>
                  </a:solidFill>
                </a:rPr>
                <a:t>20</a:t>
              </a:r>
              <a:endParaRPr lang="en-US" sz="1400" i="0" dirty="0">
                <a:solidFill>
                  <a:schemeClr val="tx1"/>
                </a:solidFill>
              </a:endParaRPr>
            </a:p>
          </p:txBody>
        </p:sp>
        <p:sp>
          <p:nvSpPr>
            <p:cNvPr id="12" name="TextBox 11"/>
            <p:cNvSpPr txBox="1"/>
            <p:nvPr/>
          </p:nvSpPr>
          <p:spPr>
            <a:xfrm>
              <a:off x="3657600" y="5486400"/>
              <a:ext cx="384365" cy="307777"/>
            </a:xfrm>
            <a:prstGeom prst="rect">
              <a:avLst/>
            </a:prstGeom>
            <a:solidFill>
              <a:schemeClr val="bg1"/>
            </a:solidFill>
          </p:spPr>
          <p:txBody>
            <a:bodyPr wrap="none" rtlCol="0">
              <a:spAutoFit/>
            </a:bodyPr>
            <a:lstStyle/>
            <a:p>
              <a:r>
                <a:rPr lang="en-US" sz="1400" i="0" dirty="0" smtClean="0">
                  <a:solidFill>
                    <a:schemeClr val="tx1"/>
                  </a:solidFill>
                </a:rPr>
                <a:t>4</a:t>
              </a:r>
              <a:r>
                <a:rPr lang="en-US" sz="1400" i="0" dirty="0" smtClean="0">
                  <a:solidFill>
                    <a:schemeClr val="tx1"/>
                  </a:solidFill>
                </a:rPr>
                <a:t>0</a:t>
              </a:r>
              <a:endParaRPr lang="en-US" sz="1400" i="0" dirty="0">
                <a:solidFill>
                  <a:schemeClr val="tx1"/>
                </a:solidFill>
              </a:endParaRPr>
            </a:p>
          </p:txBody>
        </p:sp>
        <p:sp>
          <p:nvSpPr>
            <p:cNvPr id="13" name="TextBox 12"/>
            <p:cNvSpPr txBox="1"/>
            <p:nvPr/>
          </p:nvSpPr>
          <p:spPr>
            <a:xfrm>
              <a:off x="4114800" y="5486400"/>
              <a:ext cx="384365" cy="307777"/>
            </a:xfrm>
            <a:prstGeom prst="rect">
              <a:avLst/>
            </a:prstGeom>
            <a:solidFill>
              <a:schemeClr val="bg1"/>
            </a:solidFill>
          </p:spPr>
          <p:txBody>
            <a:bodyPr wrap="none" rtlCol="0">
              <a:spAutoFit/>
            </a:bodyPr>
            <a:lstStyle/>
            <a:p>
              <a:r>
                <a:rPr lang="en-US" sz="1400" i="0" dirty="0" smtClean="0">
                  <a:solidFill>
                    <a:schemeClr val="tx1"/>
                  </a:solidFill>
                </a:rPr>
                <a:t>60</a:t>
              </a:r>
              <a:endParaRPr lang="en-US" sz="1400" i="0" dirty="0">
                <a:solidFill>
                  <a:schemeClr val="tx1"/>
                </a:solidFill>
              </a:endParaRPr>
            </a:p>
          </p:txBody>
        </p:sp>
        <p:sp>
          <p:nvSpPr>
            <p:cNvPr id="14" name="TextBox 13"/>
            <p:cNvSpPr txBox="1"/>
            <p:nvPr/>
          </p:nvSpPr>
          <p:spPr>
            <a:xfrm>
              <a:off x="4572000" y="5486400"/>
              <a:ext cx="384365" cy="307777"/>
            </a:xfrm>
            <a:prstGeom prst="rect">
              <a:avLst/>
            </a:prstGeom>
            <a:solidFill>
              <a:schemeClr val="bg1"/>
            </a:solidFill>
          </p:spPr>
          <p:txBody>
            <a:bodyPr wrap="none" rtlCol="0">
              <a:spAutoFit/>
            </a:bodyPr>
            <a:lstStyle/>
            <a:p>
              <a:r>
                <a:rPr lang="en-US" sz="1400" i="0" dirty="0" smtClean="0">
                  <a:solidFill>
                    <a:schemeClr val="tx1"/>
                  </a:solidFill>
                </a:rPr>
                <a:t>8</a:t>
              </a:r>
              <a:r>
                <a:rPr lang="en-US" sz="1400" i="0" dirty="0" smtClean="0">
                  <a:solidFill>
                    <a:schemeClr val="tx1"/>
                  </a:solidFill>
                </a:rPr>
                <a:t>0</a:t>
              </a:r>
              <a:endParaRPr lang="en-US" sz="1400" i="0" dirty="0">
                <a:solidFill>
                  <a:schemeClr val="tx1"/>
                </a:solidFill>
              </a:endParaRPr>
            </a:p>
          </p:txBody>
        </p:sp>
        <p:sp>
          <p:nvSpPr>
            <p:cNvPr id="15" name="TextBox 14"/>
            <p:cNvSpPr txBox="1"/>
            <p:nvPr/>
          </p:nvSpPr>
          <p:spPr>
            <a:xfrm>
              <a:off x="4979275" y="5486400"/>
              <a:ext cx="484215" cy="307777"/>
            </a:xfrm>
            <a:prstGeom prst="rect">
              <a:avLst/>
            </a:prstGeom>
            <a:solidFill>
              <a:schemeClr val="bg1"/>
            </a:solidFill>
          </p:spPr>
          <p:txBody>
            <a:bodyPr wrap="none" rtlCol="0">
              <a:spAutoFit/>
            </a:bodyPr>
            <a:lstStyle/>
            <a:p>
              <a:r>
                <a:rPr lang="en-US" sz="1400" i="0" dirty="0" smtClean="0">
                  <a:solidFill>
                    <a:schemeClr val="tx1"/>
                  </a:solidFill>
                </a:rPr>
                <a:t>100</a:t>
              </a:r>
              <a:endParaRPr lang="en-US" sz="1400" i="0" dirty="0">
                <a:solidFill>
                  <a:schemeClr val="tx1"/>
                </a:solidFill>
              </a:endParaRPr>
            </a:p>
          </p:txBody>
        </p:sp>
        <p:sp>
          <p:nvSpPr>
            <p:cNvPr id="16" name="TextBox 15"/>
            <p:cNvSpPr txBox="1"/>
            <p:nvPr/>
          </p:nvSpPr>
          <p:spPr>
            <a:xfrm>
              <a:off x="5410200" y="5486400"/>
              <a:ext cx="484215" cy="307777"/>
            </a:xfrm>
            <a:prstGeom prst="rect">
              <a:avLst/>
            </a:prstGeom>
            <a:solidFill>
              <a:schemeClr val="bg1"/>
            </a:solidFill>
          </p:spPr>
          <p:txBody>
            <a:bodyPr wrap="none" rtlCol="0">
              <a:spAutoFit/>
            </a:bodyPr>
            <a:lstStyle/>
            <a:p>
              <a:r>
                <a:rPr lang="en-US" sz="1400" i="0" dirty="0" smtClean="0">
                  <a:solidFill>
                    <a:schemeClr val="tx1"/>
                  </a:solidFill>
                </a:rPr>
                <a:t>120</a:t>
              </a:r>
              <a:endParaRPr lang="en-US" sz="1400" i="0" dirty="0">
                <a:solidFill>
                  <a:schemeClr val="tx1"/>
                </a:solidFill>
              </a:endParaRPr>
            </a:p>
          </p:txBody>
        </p:sp>
        <p:sp>
          <p:nvSpPr>
            <p:cNvPr id="17" name="TextBox 16"/>
            <p:cNvSpPr txBox="1"/>
            <p:nvPr/>
          </p:nvSpPr>
          <p:spPr>
            <a:xfrm>
              <a:off x="5867400" y="5486400"/>
              <a:ext cx="484215" cy="307777"/>
            </a:xfrm>
            <a:prstGeom prst="rect">
              <a:avLst/>
            </a:prstGeom>
            <a:solidFill>
              <a:schemeClr val="bg1"/>
            </a:solidFill>
          </p:spPr>
          <p:txBody>
            <a:bodyPr wrap="none" rtlCol="0">
              <a:spAutoFit/>
            </a:bodyPr>
            <a:lstStyle/>
            <a:p>
              <a:r>
                <a:rPr lang="en-US" sz="1400" i="0" dirty="0" smtClean="0">
                  <a:solidFill>
                    <a:schemeClr val="tx1"/>
                  </a:solidFill>
                </a:rPr>
                <a:t>140</a:t>
              </a:r>
              <a:endParaRPr lang="en-US" sz="1400" i="0" dirty="0">
                <a:solidFill>
                  <a:schemeClr val="tx1"/>
                </a:solidFill>
              </a:endParaRPr>
            </a:p>
          </p:txBody>
        </p:sp>
        <p:sp>
          <p:nvSpPr>
            <p:cNvPr id="18" name="TextBox 17"/>
            <p:cNvSpPr txBox="1"/>
            <p:nvPr/>
          </p:nvSpPr>
          <p:spPr>
            <a:xfrm>
              <a:off x="6324600" y="5486400"/>
              <a:ext cx="484215" cy="307777"/>
            </a:xfrm>
            <a:prstGeom prst="rect">
              <a:avLst/>
            </a:prstGeom>
            <a:solidFill>
              <a:schemeClr val="bg1"/>
            </a:solidFill>
          </p:spPr>
          <p:txBody>
            <a:bodyPr wrap="none" rtlCol="0">
              <a:spAutoFit/>
            </a:bodyPr>
            <a:lstStyle/>
            <a:p>
              <a:r>
                <a:rPr lang="en-US" sz="1400" i="0" dirty="0" smtClean="0">
                  <a:solidFill>
                    <a:schemeClr val="tx1"/>
                  </a:solidFill>
                </a:rPr>
                <a:t>160</a:t>
              </a:r>
              <a:endParaRPr lang="en-US" sz="1400" i="0" dirty="0">
                <a:solidFill>
                  <a:schemeClr val="tx1"/>
                </a:solidFill>
              </a:endParaRPr>
            </a:p>
          </p:txBody>
        </p:sp>
        <p:sp>
          <p:nvSpPr>
            <p:cNvPr id="19" name="TextBox 18"/>
            <p:cNvSpPr txBox="1"/>
            <p:nvPr/>
          </p:nvSpPr>
          <p:spPr>
            <a:xfrm>
              <a:off x="6781800" y="5486400"/>
              <a:ext cx="484215" cy="307777"/>
            </a:xfrm>
            <a:prstGeom prst="rect">
              <a:avLst/>
            </a:prstGeom>
            <a:solidFill>
              <a:schemeClr val="bg1"/>
            </a:solidFill>
          </p:spPr>
          <p:txBody>
            <a:bodyPr wrap="none" rtlCol="0">
              <a:spAutoFit/>
            </a:bodyPr>
            <a:lstStyle/>
            <a:p>
              <a:r>
                <a:rPr lang="en-US" sz="1400" i="0" dirty="0" smtClean="0">
                  <a:solidFill>
                    <a:schemeClr val="tx1"/>
                  </a:solidFill>
                </a:rPr>
                <a:t>180</a:t>
              </a:r>
              <a:endParaRPr lang="en-US" sz="1400" i="0" dirty="0">
                <a:solidFill>
                  <a:schemeClr val="tx1"/>
                </a:solidFill>
              </a:endParaRPr>
            </a:p>
          </p:txBody>
        </p:sp>
        <p:sp>
          <p:nvSpPr>
            <p:cNvPr id="21" name="TextBox 20"/>
            <p:cNvSpPr txBox="1"/>
            <p:nvPr/>
          </p:nvSpPr>
          <p:spPr>
            <a:xfrm>
              <a:off x="7239000" y="5486400"/>
              <a:ext cx="484215" cy="307777"/>
            </a:xfrm>
            <a:prstGeom prst="rect">
              <a:avLst/>
            </a:prstGeom>
            <a:solidFill>
              <a:schemeClr val="bg1"/>
            </a:solidFill>
          </p:spPr>
          <p:txBody>
            <a:bodyPr wrap="none" rtlCol="0">
              <a:spAutoFit/>
            </a:bodyPr>
            <a:lstStyle/>
            <a:p>
              <a:r>
                <a:rPr lang="en-US" sz="1400" i="0" dirty="0" smtClean="0">
                  <a:solidFill>
                    <a:schemeClr val="tx1"/>
                  </a:solidFill>
                </a:rPr>
                <a:t>200</a:t>
              </a:r>
              <a:endParaRPr lang="en-US" sz="1400" i="0" dirty="0">
                <a:solidFill>
                  <a:schemeClr val="tx1"/>
                </a:solidFill>
              </a:endParaRPr>
            </a:p>
          </p:txBody>
        </p:sp>
        <p:sp>
          <p:nvSpPr>
            <p:cNvPr id="22" name="TextBox 21"/>
            <p:cNvSpPr txBox="1"/>
            <p:nvPr/>
          </p:nvSpPr>
          <p:spPr>
            <a:xfrm>
              <a:off x="3352800" y="5791200"/>
              <a:ext cx="3099680" cy="369332"/>
            </a:xfrm>
            <a:prstGeom prst="rect">
              <a:avLst/>
            </a:prstGeom>
            <a:solidFill>
              <a:schemeClr val="bg1"/>
            </a:solidFill>
          </p:spPr>
          <p:txBody>
            <a:bodyPr wrap="none" rtlCol="0">
              <a:spAutoFit/>
            </a:bodyPr>
            <a:lstStyle/>
            <a:p>
              <a:r>
                <a:rPr lang="en-US" i="0" dirty="0" smtClean="0">
                  <a:solidFill>
                    <a:srgbClr val="000000"/>
                  </a:solidFill>
                </a:rPr>
                <a:t>Carnivore Biomass (g/m</a:t>
              </a:r>
              <a:r>
                <a:rPr lang="en-US" i="0" baseline="30000" dirty="0" smtClean="0">
                  <a:solidFill>
                    <a:srgbClr val="000000"/>
                  </a:solidFill>
                </a:rPr>
                <a:t>2</a:t>
              </a:r>
              <a:r>
                <a:rPr lang="en-US" i="0" dirty="0" smtClean="0">
                  <a:solidFill>
                    <a:srgbClr val="000000"/>
                  </a:solidFill>
                </a:rPr>
                <a:t>)</a:t>
              </a:r>
              <a:endParaRPr lang="en-US" i="0" dirty="0">
                <a:solidFill>
                  <a:srgbClr val="000000"/>
                </a:solidFill>
              </a:endParaRPr>
            </a:p>
          </p:txBody>
        </p:sp>
        <p:sp>
          <p:nvSpPr>
            <p:cNvPr id="23" name="TextBox 22"/>
            <p:cNvSpPr txBox="1"/>
            <p:nvPr/>
          </p:nvSpPr>
          <p:spPr>
            <a:xfrm rot="16200000">
              <a:off x="42034" y="3386969"/>
              <a:ext cx="3125265" cy="923330"/>
            </a:xfrm>
            <a:prstGeom prst="rect">
              <a:avLst/>
            </a:prstGeom>
            <a:solidFill>
              <a:schemeClr val="bg1"/>
            </a:solidFill>
          </p:spPr>
          <p:txBody>
            <a:bodyPr wrap="none" rtlCol="0">
              <a:spAutoFit/>
            </a:bodyPr>
            <a:lstStyle/>
            <a:p>
              <a:r>
                <a:rPr lang="en-US" i="0" dirty="0" smtClean="0">
                  <a:solidFill>
                    <a:srgbClr val="000000"/>
                  </a:solidFill>
                </a:rPr>
                <a:t>Growth rate of</a:t>
              </a:r>
            </a:p>
            <a:p>
              <a:r>
                <a:rPr lang="en-US" i="0" dirty="0" smtClean="0">
                  <a:solidFill>
                    <a:srgbClr val="000000"/>
                  </a:solidFill>
                </a:rPr>
                <a:t>Coral (</a:t>
              </a:r>
              <a:r>
                <a:rPr lang="en-US" dirty="0" err="1" smtClean="0">
                  <a:solidFill>
                    <a:srgbClr val="000000"/>
                  </a:solidFill>
                </a:rPr>
                <a:t>r</a:t>
              </a:r>
              <a:r>
                <a:rPr lang="en-US" i="0" dirty="0" smtClean="0">
                  <a:solidFill>
                    <a:srgbClr val="000000"/>
                  </a:solidFill>
                </a:rPr>
                <a:t>) or macroalgae (</a:t>
              </a:r>
              <a:r>
                <a:rPr lang="en-US" dirty="0" err="1" smtClean="0">
                  <a:solidFill>
                    <a:srgbClr val="000000"/>
                  </a:solidFill>
                </a:rPr>
                <a:t>γ</a:t>
              </a:r>
              <a:r>
                <a:rPr lang="en-US" i="0" dirty="0" smtClean="0">
                  <a:solidFill>
                    <a:srgbClr val="000000"/>
                  </a:solidFill>
                </a:rPr>
                <a:t>)</a:t>
              </a:r>
            </a:p>
            <a:p>
              <a:endParaRPr lang="en-US" i="0" dirty="0">
                <a:solidFill>
                  <a:srgbClr val="000000"/>
                </a:solidFill>
              </a:endParaRPr>
            </a:p>
          </p:txBody>
        </p:sp>
        <p:sp>
          <p:nvSpPr>
            <p:cNvPr id="24" name="TextBox 23"/>
            <p:cNvSpPr txBox="1"/>
            <p:nvPr/>
          </p:nvSpPr>
          <p:spPr>
            <a:xfrm>
              <a:off x="1982535" y="5181600"/>
              <a:ext cx="434246" cy="307777"/>
            </a:xfrm>
            <a:prstGeom prst="rect">
              <a:avLst/>
            </a:prstGeom>
            <a:solidFill>
              <a:schemeClr val="bg1"/>
            </a:solidFill>
          </p:spPr>
          <p:txBody>
            <a:bodyPr wrap="none" rtlCol="0">
              <a:spAutoFit/>
            </a:bodyPr>
            <a:lstStyle/>
            <a:p>
              <a:r>
                <a:rPr lang="en-US" sz="1400" i="0" dirty="0" smtClean="0">
                  <a:solidFill>
                    <a:schemeClr val="tx1"/>
                  </a:solidFill>
                </a:rPr>
                <a:t>0.0</a:t>
              </a:r>
              <a:endParaRPr lang="en-US" sz="1400" i="0" dirty="0">
                <a:solidFill>
                  <a:schemeClr val="tx1"/>
                </a:solidFill>
              </a:endParaRPr>
            </a:p>
          </p:txBody>
        </p:sp>
        <p:sp>
          <p:nvSpPr>
            <p:cNvPr id="25" name="TextBox 24"/>
            <p:cNvSpPr txBox="1"/>
            <p:nvPr/>
          </p:nvSpPr>
          <p:spPr>
            <a:xfrm>
              <a:off x="1981200" y="4800600"/>
              <a:ext cx="434246" cy="307777"/>
            </a:xfrm>
            <a:prstGeom prst="rect">
              <a:avLst/>
            </a:prstGeom>
            <a:solidFill>
              <a:schemeClr val="bg1"/>
            </a:solidFill>
          </p:spPr>
          <p:txBody>
            <a:bodyPr wrap="none" rtlCol="0">
              <a:spAutoFit/>
            </a:bodyPr>
            <a:lstStyle/>
            <a:p>
              <a:r>
                <a:rPr lang="en-US" sz="1400" i="0" dirty="0" smtClean="0">
                  <a:solidFill>
                    <a:schemeClr val="tx1"/>
                  </a:solidFill>
                </a:rPr>
                <a:t>0.1</a:t>
              </a:r>
              <a:endParaRPr lang="en-US" sz="1400" i="0" dirty="0">
                <a:solidFill>
                  <a:schemeClr val="tx1"/>
                </a:solidFill>
              </a:endParaRPr>
            </a:p>
          </p:txBody>
        </p:sp>
        <p:sp>
          <p:nvSpPr>
            <p:cNvPr id="26" name="TextBox 25"/>
            <p:cNvSpPr txBox="1"/>
            <p:nvPr/>
          </p:nvSpPr>
          <p:spPr>
            <a:xfrm>
              <a:off x="1981200" y="4419600"/>
              <a:ext cx="434246" cy="307777"/>
            </a:xfrm>
            <a:prstGeom prst="rect">
              <a:avLst/>
            </a:prstGeom>
            <a:solidFill>
              <a:schemeClr val="bg1"/>
            </a:solidFill>
          </p:spPr>
          <p:txBody>
            <a:bodyPr wrap="none" rtlCol="0">
              <a:spAutoFit/>
            </a:bodyPr>
            <a:lstStyle/>
            <a:p>
              <a:r>
                <a:rPr lang="en-US" sz="1400" i="0" dirty="0" smtClean="0">
                  <a:solidFill>
                    <a:schemeClr val="tx1"/>
                  </a:solidFill>
                </a:rPr>
                <a:t>0.2</a:t>
              </a:r>
              <a:endParaRPr lang="en-US" sz="1400" i="0" dirty="0">
                <a:solidFill>
                  <a:schemeClr val="tx1"/>
                </a:solidFill>
              </a:endParaRPr>
            </a:p>
          </p:txBody>
        </p:sp>
        <p:sp>
          <p:nvSpPr>
            <p:cNvPr id="27" name="TextBox 26"/>
            <p:cNvSpPr txBox="1"/>
            <p:nvPr/>
          </p:nvSpPr>
          <p:spPr>
            <a:xfrm>
              <a:off x="1981200" y="4038600"/>
              <a:ext cx="434246" cy="307777"/>
            </a:xfrm>
            <a:prstGeom prst="rect">
              <a:avLst/>
            </a:prstGeom>
            <a:solidFill>
              <a:schemeClr val="bg1"/>
            </a:solidFill>
          </p:spPr>
          <p:txBody>
            <a:bodyPr wrap="none" rtlCol="0">
              <a:spAutoFit/>
            </a:bodyPr>
            <a:lstStyle/>
            <a:p>
              <a:r>
                <a:rPr lang="en-US" sz="1400" i="0" dirty="0" smtClean="0">
                  <a:solidFill>
                    <a:schemeClr val="tx1"/>
                  </a:solidFill>
                </a:rPr>
                <a:t>0.3</a:t>
              </a:r>
              <a:endParaRPr lang="en-US" sz="1400" i="0" dirty="0">
                <a:solidFill>
                  <a:schemeClr val="tx1"/>
                </a:solidFill>
              </a:endParaRPr>
            </a:p>
          </p:txBody>
        </p:sp>
        <p:sp>
          <p:nvSpPr>
            <p:cNvPr id="28" name="TextBox 27"/>
            <p:cNvSpPr txBox="1"/>
            <p:nvPr/>
          </p:nvSpPr>
          <p:spPr>
            <a:xfrm>
              <a:off x="1981200" y="3657600"/>
              <a:ext cx="434246" cy="307777"/>
            </a:xfrm>
            <a:prstGeom prst="rect">
              <a:avLst/>
            </a:prstGeom>
            <a:solidFill>
              <a:schemeClr val="bg1"/>
            </a:solidFill>
          </p:spPr>
          <p:txBody>
            <a:bodyPr wrap="none" rtlCol="0">
              <a:spAutoFit/>
            </a:bodyPr>
            <a:lstStyle/>
            <a:p>
              <a:r>
                <a:rPr lang="en-US" sz="1400" i="0" dirty="0" smtClean="0">
                  <a:solidFill>
                    <a:schemeClr val="tx1"/>
                  </a:solidFill>
                </a:rPr>
                <a:t>0.4</a:t>
              </a:r>
              <a:endParaRPr lang="en-US" sz="1400" i="0" dirty="0">
                <a:solidFill>
                  <a:schemeClr val="tx1"/>
                </a:solidFill>
              </a:endParaRPr>
            </a:p>
          </p:txBody>
        </p:sp>
        <p:sp>
          <p:nvSpPr>
            <p:cNvPr id="29" name="TextBox 28"/>
            <p:cNvSpPr txBox="1"/>
            <p:nvPr/>
          </p:nvSpPr>
          <p:spPr>
            <a:xfrm>
              <a:off x="1981200" y="3276600"/>
              <a:ext cx="434246" cy="307777"/>
            </a:xfrm>
            <a:prstGeom prst="rect">
              <a:avLst/>
            </a:prstGeom>
            <a:solidFill>
              <a:schemeClr val="bg1"/>
            </a:solidFill>
          </p:spPr>
          <p:txBody>
            <a:bodyPr wrap="none" rtlCol="0">
              <a:spAutoFit/>
            </a:bodyPr>
            <a:lstStyle/>
            <a:p>
              <a:r>
                <a:rPr lang="en-US" sz="1400" i="0" dirty="0" smtClean="0">
                  <a:solidFill>
                    <a:schemeClr val="tx1"/>
                  </a:solidFill>
                </a:rPr>
                <a:t>0.5</a:t>
              </a:r>
              <a:endParaRPr lang="en-US" sz="1400" i="0" dirty="0">
                <a:solidFill>
                  <a:schemeClr val="tx1"/>
                </a:solidFill>
              </a:endParaRPr>
            </a:p>
          </p:txBody>
        </p:sp>
        <p:sp>
          <p:nvSpPr>
            <p:cNvPr id="30" name="TextBox 29"/>
            <p:cNvSpPr txBox="1"/>
            <p:nvPr/>
          </p:nvSpPr>
          <p:spPr>
            <a:xfrm>
              <a:off x="1981200" y="2895600"/>
              <a:ext cx="434246" cy="307777"/>
            </a:xfrm>
            <a:prstGeom prst="rect">
              <a:avLst/>
            </a:prstGeom>
            <a:solidFill>
              <a:schemeClr val="bg1"/>
            </a:solidFill>
          </p:spPr>
          <p:txBody>
            <a:bodyPr wrap="none" rtlCol="0">
              <a:spAutoFit/>
            </a:bodyPr>
            <a:lstStyle/>
            <a:p>
              <a:r>
                <a:rPr lang="en-US" sz="1400" i="0" dirty="0" smtClean="0">
                  <a:solidFill>
                    <a:schemeClr val="tx1"/>
                  </a:solidFill>
                </a:rPr>
                <a:t>0.6</a:t>
              </a:r>
              <a:endParaRPr lang="en-US" sz="1400" i="0" dirty="0">
                <a:solidFill>
                  <a:schemeClr val="tx1"/>
                </a:solidFill>
              </a:endParaRPr>
            </a:p>
          </p:txBody>
        </p:sp>
        <p:sp>
          <p:nvSpPr>
            <p:cNvPr id="31" name="TextBox 30"/>
            <p:cNvSpPr txBox="1"/>
            <p:nvPr/>
          </p:nvSpPr>
          <p:spPr>
            <a:xfrm>
              <a:off x="1981200" y="2514600"/>
              <a:ext cx="434246" cy="307777"/>
            </a:xfrm>
            <a:prstGeom prst="rect">
              <a:avLst/>
            </a:prstGeom>
            <a:solidFill>
              <a:schemeClr val="bg1"/>
            </a:solidFill>
          </p:spPr>
          <p:txBody>
            <a:bodyPr wrap="none" rtlCol="0">
              <a:spAutoFit/>
            </a:bodyPr>
            <a:lstStyle/>
            <a:p>
              <a:r>
                <a:rPr lang="en-US" sz="1400" i="0" dirty="0" smtClean="0">
                  <a:solidFill>
                    <a:schemeClr val="tx1"/>
                  </a:solidFill>
                </a:rPr>
                <a:t>0.7</a:t>
              </a:r>
              <a:endParaRPr lang="en-US" sz="1400" i="0" dirty="0">
                <a:solidFill>
                  <a:schemeClr val="tx1"/>
                </a:solidFill>
              </a:endParaRPr>
            </a:p>
          </p:txBody>
        </p:sp>
        <p:sp>
          <p:nvSpPr>
            <p:cNvPr id="32" name="TextBox 31"/>
            <p:cNvSpPr txBox="1"/>
            <p:nvPr/>
          </p:nvSpPr>
          <p:spPr>
            <a:xfrm>
              <a:off x="1981200" y="2133600"/>
              <a:ext cx="434246" cy="307777"/>
            </a:xfrm>
            <a:prstGeom prst="rect">
              <a:avLst/>
            </a:prstGeom>
            <a:solidFill>
              <a:schemeClr val="bg1"/>
            </a:solidFill>
          </p:spPr>
          <p:txBody>
            <a:bodyPr wrap="none" rtlCol="0">
              <a:spAutoFit/>
            </a:bodyPr>
            <a:lstStyle/>
            <a:p>
              <a:r>
                <a:rPr lang="en-US" sz="1400" i="0" dirty="0" smtClean="0">
                  <a:solidFill>
                    <a:schemeClr val="tx1"/>
                  </a:solidFill>
                </a:rPr>
                <a:t>0.8</a:t>
              </a:r>
              <a:endParaRPr lang="en-US" sz="1400" i="0" dirty="0">
                <a:solidFill>
                  <a:schemeClr val="tx1"/>
                </a:solidFill>
              </a:endParaRPr>
            </a:p>
          </p:txBody>
        </p:sp>
        <p:sp>
          <p:nvSpPr>
            <p:cNvPr id="33" name="TextBox 32"/>
            <p:cNvSpPr txBox="1"/>
            <p:nvPr/>
          </p:nvSpPr>
          <p:spPr>
            <a:xfrm>
              <a:off x="3124200" y="2362200"/>
              <a:ext cx="298058" cy="307777"/>
            </a:xfrm>
            <a:prstGeom prst="rect">
              <a:avLst/>
            </a:prstGeom>
            <a:solidFill>
              <a:schemeClr val="bg1"/>
            </a:solidFill>
          </p:spPr>
          <p:txBody>
            <a:bodyPr wrap="none" rtlCol="0">
              <a:spAutoFit/>
            </a:bodyPr>
            <a:lstStyle/>
            <a:p>
              <a:r>
                <a:rPr lang="en-US" sz="1400" dirty="0" err="1" smtClean="0">
                  <a:solidFill>
                    <a:schemeClr val="tx1"/>
                  </a:solidFill>
                </a:rPr>
                <a:t>r</a:t>
              </a:r>
              <a:endParaRPr lang="en-US" sz="1400" dirty="0">
                <a:solidFill>
                  <a:schemeClr val="tx1"/>
                </a:solidFill>
              </a:endParaRPr>
            </a:p>
          </p:txBody>
        </p:sp>
        <p:sp>
          <p:nvSpPr>
            <p:cNvPr id="35" name="TextBox 34"/>
            <p:cNvSpPr txBox="1"/>
            <p:nvPr/>
          </p:nvSpPr>
          <p:spPr>
            <a:xfrm>
              <a:off x="3109210" y="2743200"/>
              <a:ext cx="328039" cy="307777"/>
            </a:xfrm>
            <a:prstGeom prst="rect">
              <a:avLst/>
            </a:prstGeom>
            <a:solidFill>
              <a:schemeClr val="bg1"/>
            </a:solidFill>
          </p:spPr>
          <p:txBody>
            <a:bodyPr wrap="none" rtlCol="0">
              <a:spAutoFit/>
            </a:bodyPr>
            <a:lstStyle/>
            <a:p>
              <a:r>
                <a:rPr lang="en-US" sz="1400" dirty="0" err="1" smtClean="0">
                  <a:solidFill>
                    <a:srgbClr val="000000"/>
                  </a:solidFill>
                </a:rPr>
                <a:t>γ</a:t>
              </a:r>
              <a:endParaRPr lang="en-US" sz="1400" dirty="0">
                <a:solidFill>
                  <a:schemeClr val="tx1"/>
                </a:solidFill>
              </a:endParaRPr>
            </a:p>
          </p:txBody>
        </p:sp>
        <p:cxnSp>
          <p:nvCxnSpPr>
            <p:cNvPr id="37" name="Straight Connector 36"/>
            <p:cNvCxnSpPr/>
            <p:nvPr/>
          </p:nvCxnSpPr>
          <p:spPr bwMode="auto">
            <a:xfrm>
              <a:off x="2667000" y="2971800"/>
              <a:ext cx="457200" cy="1588"/>
            </a:xfrm>
            <a:prstGeom prst="line">
              <a:avLst/>
            </a:prstGeom>
            <a:solidFill>
              <a:schemeClr val="accent1"/>
            </a:solidFill>
            <a:ln w="12700" cap="flat" cmpd="sng" algn="ctr">
              <a:solidFill>
                <a:srgbClr val="22FF1A"/>
              </a:solidFill>
              <a:prstDash val="solid"/>
              <a:round/>
              <a:headEnd type="none" w="med" len="med"/>
              <a:tailEnd type="none" w="med" len="med"/>
            </a:ln>
            <a:effectLst/>
          </p:spPr>
        </p:cxnSp>
        <p:sp>
          <p:nvSpPr>
            <p:cNvPr id="38" name="TextBox 37"/>
            <p:cNvSpPr txBox="1"/>
            <p:nvPr/>
          </p:nvSpPr>
          <p:spPr>
            <a:xfrm>
              <a:off x="4724400" y="3581400"/>
              <a:ext cx="2506290" cy="923330"/>
            </a:xfrm>
            <a:prstGeom prst="rect">
              <a:avLst/>
            </a:prstGeom>
            <a:solidFill>
              <a:schemeClr val="bg1"/>
            </a:solidFill>
          </p:spPr>
          <p:txBody>
            <a:bodyPr wrap="none" rtlCol="0">
              <a:spAutoFit/>
            </a:bodyPr>
            <a:lstStyle/>
            <a:p>
              <a:pPr algn="l"/>
              <a:r>
                <a:rPr lang="en-US" i="0" dirty="0" smtClean="0">
                  <a:solidFill>
                    <a:srgbClr val="000000"/>
                  </a:solidFill>
                </a:rPr>
                <a:t>Algae respond more</a:t>
              </a:r>
            </a:p>
            <a:p>
              <a:pPr algn="l"/>
              <a:r>
                <a:rPr lang="en-US" i="0" dirty="0" smtClean="0">
                  <a:solidFill>
                    <a:srgbClr val="000000"/>
                  </a:solidFill>
                </a:rPr>
                <a:t>s</a:t>
              </a:r>
              <a:r>
                <a:rPr lang="en-US" i="0" dirty="0" smtClean="0">
                  <a:solidFill>
                    <a:srgbClr val="000000"/>
                  </a:solidFill>
                </a:rPr>
                <a:t>trongly to </a:t>
              </a:r>
              <a:r>
                <a:rPr lang="en-US" i="0" dirty="0" smtClean="0">
                  <a:solidFill>
                    <a:srgbClr val="000000"/>
                  </a:solidFill>
                </a:rPr>
                <a:t>c</a:t>
              </a:r>
              <a:r>
                <a:rPr lang="en-US" i="0" dirty="0" smtClean="0">
                  <a:solidFill>
                    <a:srgbClr val="000000"/>
                  </a:solidFill>
                </a:rPr>
                <a:t>arnivore </a:t>
              </a:r>
            </a:p>
            <a:p>
              <a:pPr algn="l"/>
              <a:r>
                <a:rPr lang="en-US" i="0" dirty="0" smtClean="0">
                  <a:solidFill>
                    <a:srgbClr val="000000"/>
                  </a:solidFill>
                </a:rPr>
                <a:t>nutrients</a:t>
              </a:r>
              <a:endParaRPr lang="en-US" i="0" dirty="0">
                <a:solidFill>
                  <a:srgbClr val="000000"/>
                </a:solidFill>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944562"/>
          </a:xfrm>
        </p:spPr>
        <p:txBody>
          <a:bodyPr/>
          <a:lstStyle/>
          <a:p>
            <a:r>
              <a:rPr lang="en-US" sz="3200" dirty="0" smtClean="0">
                <a:solidFill>
                  <a:srgbClr val="FFFF00"/>
                </a:solidFill>
              </a:rPr>
              <a:t>‘Rectal Transport’ and Phase Shifts on Reefs</a:t>
            </a:r>
            <a:endParaRPr lang="en-US" sz="3200" dirty="0"/>
          </a:p>
        </p:txBody>
      </p:sp>
      <p:sp>
        <p:nvSpPr>
          <p:cNvPr id="7" name="TextBox 6"/>
          <p:cNvSpPr txBox="1"/>
          <p:nvPr/>
        </p:nvSpPr>
        <p:spPr>
          <a:xfrm>
            <a:off x="6248400" y="6324600"/>
            <a:ext cx="2684903" cy="369332"/>
          </a:xfrm>
          <a:prstGeom prst="rect">
            <a:avLst/>
          </a:prstGeom>
          <a:noFill/>
        </p:spPr>
        <p:txBody>
          <a:bodyPr wrap="none" rtlCol="0">
            <a:spAutoFit/>
          </a:bodyPr>
          <a:lstStyle/>
          <a:p>
            <a:r>
              <a:rPr lang="en-US" dirty="0" smtClean="0"/>
              <a:t>Heffernan et al In Prep</a:t>
            </a:r>
            <a:endParaRPr lang="en-US" dirty="0"/>
          </a:p>
        </p:txBody>
      </p:sp>
      <p:pic>
        <p:nvPicPr>
          <p:cNvPr id="8" name="Picture 7"/>
          <p:cNvPicPr>
            <a:picLocks noChangeAspect="1"/>
          </p:cNvPicPr>
          <p:nvPr/>
        </p:nvPicPr>
        <p:blipFill>
          <a:blip r:embed="rId2"/>
          <a:stretch>
            <a:fillRect/>
          </a:stretch>
        </p:blipFill>
        <p:spPr>
          <a:xfrm>
            <a:off x="1219200" y="1295400"/>
            <a:ext cx="6743700" cy="4864100"/>
          </a:xfrm>
          <a:prstGeom prst="rect">
            <a:avLst/>
          </a:prstGeom>
        </p:spPr>
      </p:pic>
      <p:sp>
        <p:nvSpPr>
          <p:cNvPr id="11" name="TextBox 10"/>
          <p:cNvSpPr txBox="1"/>
          <p:nvPr/>
        </p:nvSpPr>
        <p:spPr>
          <a:xfrm>
            <a:off x="4876800" y="2667000"/>
            <a:ext cx="2229960" cy="307777"/>
          </a:xfrm>
          <a:prstGeom prst="rect">
            <a:avLst/>
          </a:prstGeom>
          <a:solidFill>
            <a:schemeClr val="bg1"/>
          </a:solidFill>
        </p:spPr>
        <p:txBody>
          <a:bodyPr wrap="none" rtlCol="0">
            <a:spAutoFit/>
          </a:bodyPr>
          <a:lstStyle/>
          <a:p>
            <a:r>
              <a:rPr lang="en-US" sz="1400" i="0" dirty="0" smtClean="0">
                <a:solidFill>
                  <a:schemeClr val="tx1"/>
                </a:solidFill>
              </a:rPr>
              <a:t>Low Carnivore Biomass</a:t>
            </a:r>
            <a:endParaRPr lang="en-US" sz="1400" i="0" dirty="0">
              <a:solidFill>
                <a:schemeClr val="tx1"/>
              </a:solidFill>
            </a:endParaRPr>
          </a:p>
        </p:txBody>
      </p:sp>
      <p:sp>
        <p:nvSpPr>
          <p:cNvPr id="12" name="Rectangle 11"/>
          <p:cNvSpPr/>
          <p:nvPr/>
        </p:nvSpPr>
        <p:spPr bwMode="auto">
          <a:xfrm rot="10800000">
            <a:off x="5141976" y="5029200"/>
            <a:ext cx="2002536" cy="228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rgbClr val="FFFF00"/>
              </a:solidFill>
              <a:effectLst/>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944562"/>
          </a:xfrm>
        </p:spPr>
        <p:txBody>
          <a:bodyPr/>
          <a:lstStyle/>
          <a:p>
            <a:r>
              <a:rPr lang="en-US" sz="3200" dirty="0" smtClean="0">
                <a:solidFill>
                  <a:srgbClr val="FFFF00"/>
                </a:solidFill>
              </a:rPr>
              <a:t>‘Rectal Transport’ and Phase Shifts on Reefs</a:t>
            </a:r>
            <a:endParaRPr lang="en-US" sz="3200" dirty="0"/>
          </a:p>
        </p:txBody>
      </p:sp>
      <p:sp>
        <p:nvSpPr>
          <p:cNvPr id="7" name="TextBox 6"/>
          <p:cNvSpPr txBox="1"/>
          <p:nvPr/>
        </p:nvSpPr>
        <p:spPr>
          <a:xfrm>
            <a:off x="6248400" y="6324600"/>
            <a:ext cx="2684903" cy="369332"/>
          </a:xfrm>
          <a:prstGeom prst="rect">
            <a:avLst/>
          </a:prstGeom>
          <a:noFill/>
        </p:spPr>
        <p:txBody>
          <a:bodyPr wrap="none" rtlCol="0">
            <a:spAutoFit/>
          </a:bodyPr>
          <a:lstStyle/>
          <a:p>
            <a:r>
              <a:rPr lang="en-US" dirty="0" smtClean="0"/>
              <a:t>Heffernan et al In Prep</a:t>
            </a:r>
            <a:endParaRPr lang="en-US" dirty="0"/>
          </a:p>
        </p:txBody>
      </p:sp>
      <p:pic>
        <p:nvPicPr>
          <p:cNvPr id="9" name="Picture 8"/>
          <p:cNvPicPr>
            <a:picLocks/>
          </p:cNvPicPr>
          <p:nvPr/>
        </p:nvPicPr>
        <p:blipFill>
          <a:blip r:embed="rId2"/>
          <a:srcRect r="2661"/>
          <a:stretch>
            <a:fillRect/>
          </a:stretch>
        </p:blipFill>
        <p:spPr>
          <a:xfrm>
            <a:off x="1219201" y="1295400"/>
            <a:ext cx="6748272" cy="4864608"/>
          </a:xfrm>
          <a:prstGeom prst="rect">
            <a:avLst/>
          </a:prstGeom>
        </p:spPr>
      </p:pic>
      <p:sp>
        <p:nvSpPr>
          <p:cNvPr id="10" name="TextBox 9"/>
          <p:cNvSpPr txBox="1"/>
          <p:nvPr/>
        </p:nvSpPr>
        <p:spPr>
          <a:xfrm>
            <a:off x="4876800" y="2667000"/>
            <a:ext cx="2229960" cy="307777"/>
          </a:xfrm>
          <a:prstGeom prst="rect">
            <a:avLst/>
          </a:prstGeom>
          <a:solidFill>
            <a:schemeClr val="bg1"/>
          </a:solidFill>
        </p:spPr>
        <p:txBody>
          <a:bodyPr wrap="none" rtlCol="0">
            <a:spAutoFit/>
          </a:bodyPr>
          <a:lstStyle/>
          <a:p>
            <a:r>
              <a:rPr lang="en-US" sz="1400" i="0" dirty="0" smtClean="0">
                <a:solidFill>
                  <a:schemeClr val="tx1"/>
                </a:solidFill>
              </a:rPr>
              <a:t>Low Carnivore Biomass</a:t>
            </a:r>
            <a:endParaRPr lang="en-US" sz="1400" i="0" dirty="0">
              <a:solidFill>
                <a:schemeClr val="tx1"/>
              </a:solidFill>
            </a:endParaRPr>
          </a:p>
        </p:txBody>
      </p:sp>
      <p:sp>
        <p:nvSpPr>
          <p:cNvPr id="11" name="TextBox 10"/>
          <p:cNvSpPr txBox="1"/>
          <p:nvPr/>
        </p:nvSpPr>
        <p:spPr>
          <a:xfrm>
            <a:off x="4704457" y="2133600"/>
            <a:ext cx="2269847" cy="307777"/>
          </a:xfrm>
          <a:prstGeom prst="rect">
            <a:avLst/>
          </a:prstGeom>
          <a:solidFill>
            <a:schemeClr val="bg1"/>
          </a:solidFill>
        </p:spPr>
        <p:txBody>
          <a:bodyPr wrap="none" rtlCol="0">
            <a:spAutoFit/>
          </a:bodyPr>
          <a:lstStyle/>
          <a:p>
            <a:r>
              <a:rPr lang="en-US" sz="1400" i="0" dirty="0" smtClean="0">
                <a:solidFill>
                  <a:schemeClr val="tx1"/>
                </a:solidFill>
              </a:rPr>
              <a:t>High Carnivore Biomass</a:t>
            </a:r>
            <a:endParaRPr lang="en-US" sz="1400" i="0"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228600"/>
            <a:ext cx="4648200" cy="1143000"/>
          </a:xfrm>
        </p:spPr>
        <p:txBody>
          <a:bodyPr/>
          <a:lstStyle/>
          <a:p>
            <a:r>
              <a:rPr lang="en-US" sz="3200" dirty="0" smtClean="0">
                <a:solidFill>
                  <a:srgbClr val="FFFF00"/>
                </a:solidFill>
              </a:rPr>
              <a:t>Role of Fish Nutrients in</a:t>
            </a:r>
            <a:br>
              <a:rPr lang="en-US" sz="3200" dirty="0" smtClean="0">
                <a:solidFill>
                  <a:srgbClr val="FFFF00"/>
                </a:solidFill>
              </a:rPr>
            </a:br>
            <a:r>
              <a:rPr lang="en-US" sz="3200" dirty="0" smtClean="0">
                <a:solidFill>
                  <a:srgbClr val="FFFF00"/>
                </a:solidFill>
              </a:rPr>
              <a:t>“Healthy” Reef Systems</a:t>
            </a:r>
            <a:endParaRPr lang="en-US" sz="3200" dirty="0">
              <a:solidFill>
                <a:srgbClr val="FFFF00"/>
              </a:solidFill>
            </a:endParaRPr>
          </a:p>
        </p:txBody>
      </p:sp>
      <p:sp>
        <p:nvSpPr>
          <p:cNvPr id="6" name="Content Placeholder 5"/>
          <p:cNvSpPr>
            <a:spLocks noGrp="1"/>
          </p:cNvSpPr>
          <p:nvPr>
            <p:ph idx="1"/>
          </p:nvPr>
        </p:nvSpPr>
        <p:spPr>
          <a:xfrm>
            <a:off x="4114800" y="1371600"/>
            <a:ext cx="5029200" cy="1676401"/>
          </a:xfrm>
        </p:spPr>
        <p:txBody>
          <a:bodyPr/>
          <a:lstStyle/>
          <a:p>
            <a:r>
              <a:rPr lang="en-US" sz="2800" dirty="0" smtClean="0">
                <a:solidFill>
                  <a:srgbClr val="FFFF00"/>
                </a:solidFill>
              </a:rPr>
              <a:t>Algae-dominated</a:t>
            </a:r>
            <a:r>
              <a:rPr lang="en-US" sz="2800" dirty="0" smtClean="0">
                <a:solidFill>
                  <a:srgbClr val="FFFF00"/>
                </a:solidFill>
              </a:rPr>
              <a:t> reefs - </a:t>
            </a:r>
            <a:r>
              <a:rPr lang="en-US" sz="2800" dirty="0" smtClean="0">
                <a:solidFill>
                  <a:srgbClr val="FFFF00"/>
                </a:solidFill>
              </a:rPr>
              <a:t>Vroom 2006, 2011</a:t>
            </a:r>
          </a:p>
          <a:p>
            <a:endParaRPr lang="en-US" sz="2800" dirty="0">
              <a:solidFill>
                <a:srgbClr val="FFFF00"/>
              </a:solidFill>
            </a:endParaRPr>
          </a:p>
        </p:txBody>
      </p:sp>
      <p:pic>
        <p:nvPicPr>
          <p:cNvPr id="3" name="Picture 2"/>
          <p:cNvPicPr>
            <a:picLocks noChangeAspect="1"/>
          </p:cNvPicPr>
          <p:nvPr/>
        </p:nvPicPr>
        <p:blipFill>
          <a:blip r:embed="rId2"/>
          <a:srcRect l="5904" t="51713" r="4887" b="5856"/>
          <a:stretch>
            <a:fillRect/>
          </a:stretch>
        </p:blipFill>
        <p:spPr>
          <a:xfrm>
            <a:off x="0" y="3810000"/>
            <a:ext cx="3886200" cy="2743200"/>
          </a:xfrm>
          <a:prstGeom prst="rect">
            <a:avLst/>
          </a:prstGeom>
        </p:spPr>
      </p:pic>
      <p:pic>
        <p:nvPicPr>
          <p:cNvPr id="5" name="Picture 4"/>
          <p:cNvPicPr>
            <a:picLocks noChangeAspect="1"/>
          </p:cNvPicPr>
          <p:nvPr/>
        </p:nvPicPr>
        <p:blipFill>
          <a:blip r:embed="rId3"/>
          <a:stretch>
            <a:fillRect/>
          </a:stretch>
        </p:blipFill>
        <p:spPr>
          <a:xfrm>
            <a:off x="4074909" y="2743200"/>
            <a:ext cx="4840491" cy="3860292"/>
          </a:xfrm>
          <a:prstGeom prst="rect">
            <a:avLst/>
          </a:prstGeom>
        </p:spPr>
      </p:pic>
      <p:pic>
        <p:nvPicPr>
          <p:cNvPr id="7" name="Picture 6"/>
          <p:cNvPicPr>
            <a:picLocks noChangeAspect="1"/>
          </p:cNvPicPr>
          <p:nvPr/>
        </p:nvPicPr>
        <p:blipFill>
          <a:blip r:embed="rId4"/>
          <a:stretch>
            <a:fillRect/>
          </a:stretch>
        </p:blipFill>
        <p:spPr>
          <a:xfrm>
            <a:off x="0" y="381000"/>
            <a:ext cx="3912412" cy="3429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US" sz="3200" b="1" dirty="0" smtClean="0">
                <a:solidFill>
                  <a:srgbClr val="FFFF00"/>
                </a:solidFill>
              </a:rPr>
              <a:t>Fish Pee In </a:t>
            </a:r>
            <a:r>
              <a:rPr lang="en-US" sz="3200" b="1" dirty="0" smtClean="0">
                <a:solidFill>
                  <a:srgbClr val="FFFF00"/>
                </a:solidFill>
              </a:rPr>
              <a:t>a Warming World</a:t>
            </a:r>
            <a:endParaRPr lang="en-US" sz="3200" b="1" dirty="0">
              <a:solidFill>
                <a:srgbClr val="FFFF00"/>
              </a:solidFill>
            </a:endParaRPr>
          </a:p>
        </p:txBody>
      </p:sp>
      <p:sp>
        <p:nvSpPr>
          <p:cNvPr id="3" name="Content Placeholder 2"/>
          <p:cNvSpPr>
            <a:spLocks noGrp="1"/>
          </p:cNvSpPr>
          <p:nvPr>
            <p:ph idx="1"/>
          </p:nvPr>
        </p:nvSpPr>
        <p:spPr>
          <a:xfrm>
            <a:off x="228600" y="1295400"/>
            <a:ext cx="8534400" cy="4830763"/>
          </a:xfrm>
        </p:spPr>
        <p:txBody>
          <a:bodyPr/>
          <a:lstStyle/>
          <a:p>
            <a:r>
              <a:rPr lang="en-US" sz="2800" dirty="0" err="1" smtClean="0">
                <a:solidFill>
                  <a:srgbClr val="FFFF00"/>
                </a:solidFill>
              </a:rPr>
              <a:t>MPAs</a:t>
            </a:r>
            <a:r>
              <a:rPr lang="en-US" sz="2800" dirty="0" smtClean="0">
                <a:solidFill>
                  <a:srgbClr val="FFFF00"/>
                </a:solidFill>
              </a:rPr>
              <a:t>: Rebuild fisheries and trophic linkages – best conservation tool at our disposal </a:t>
            </a:r>
          </a:p>
          <a:p>
            <a:r>
              <a:rPr lang="en-US" sz="2800" dirty="0" smtClean="0">
                <a:solidFill>
                  <a:srgbClr val="FFFF00"/>
                </a:solidFill>
              </a:rPr>
              <a:t>Also increase nutrient loading on reefs via fishes</a:t>
            </a:r>
          </a:p>
          <a:p>
            <a:r>
              <a:rPr lang="en-US" sz="2800" dirty="0" err="1" smtClean="0">
                <a:solidFill>
                  <a:srgbClr val="FFFF00"/>
                </a:solidFill>
              </a:rPr>
              <a:t>MPAs</a:t>
            </a:r>
            <a:r>
              <a:rPr lang="en-US" sz="2800" dirty="0" smtClean="0">
                <a:solidFill>
                  <a:srgbClr val="FFFF00"/>
                </a:solidFill>
              </a:rPr>
              <a:t> don’t protect against coral bleaching </a:t>
            </a:r>
          </a:p>
          <a:p>
            <a:r>
              <a:rPr lang="en-US" sz="2800" dirty="0" smtClean="0">
                <a:solidFill>
                  <a:srgbClr val="FFFF00"/>
                </a:solidFill>
              </a:rPr>
              <a:t>Could </a:t>
            </a:r>
            <a:r>
              <a:rPr lang="en-US" sz="2800" dirty="0" err="1" smtClean="0">
                <a:solidFill>
                  <a:srgbClr val="FFFF00"/>
                </a:solidFill>
              </a:rPr>
              <a:t>MPAs</a:t>
            </a:r>
            <a:r>
              <a:rPr lang="en-US" sz="2800" dirty="0" smtClean="0">
                <a:solidFill>
                  <a:srgbClr val="FFFF00"/>
                </a:solidFill>
              </a:rPr>
              <a:t> reinforce coral loss as</a:t>
            </a:r>
            <a:r>
              <a:rPr lang="en-US" sz="2800" dirty="0" smtClean="0">
                <a:solidFill>
                  <a:srgbClr val="FFFF00"/>
                </a:solidFill>
              </a:rPr>
              <a:t> bleaching </a:t>
            </a:r>
            <a:r>
              <a:rPr lang="en-US" sz="2800" dirty="0" smtClean="0">
                <a:solidFill>
                  <a:srgbClr val="FFFF00"/>
                </a:solidFill>
              </a:rPr>
              <a:t>and ocean acidification increase?</a:t>
            </a:r>
            <a:endParaRPr lang="en-US" sz="2800" dirty="0">
              <a:solidFill>
                <a:srgbClr val="FFFF00"/>
              </a:solidFill>
            </a:endParaRPr>
          </a:p>
        </p:txBody>
      </p:sp>
      <p:pic>
        <p:nvPicPr>
          <p:cNvPr id="6" name="Picture 5"/>
          <p:cNvPicPr>
            <a:picLocks noChangeAspect="1"/>
          </p:cNvPicPr>
          <p:nvPr/>
        </p:nvPicPr>
        <p:blipFill>
          <a:blip r:embed="rId2"/>
          <a:stretch>
            <a:fillRect/>
          </a:stretch>
        </p:blipFill>
        <p:spPr>
          <a:xfrm>
            <a:off x="6266832" y="4419600"/>
            <a:ext cx="2877168" cy="2438400"/>
          </a:xfrm>
          <a:prstGeom prst="rect">
            <a:avLst/>
          </a:prstGeom>
        </p:spPr>
      </p:pic>
      <p:sp>
        <p:nvSpPr>
          <p:cNvPr id="7" name="TextBox 6"/>
          <p:cNvSpPr txBox="1"/>
          <p:nvPr/>
        </p:nvSpPr>
        <p:spPr>
          <a:xfrm>
            <a:off x="6400800" y="4572000"/>
            <a:ext cx="1342175" cy="646331"/>
          </a:xfrm>
          <a:prstGeom prst="rect">
            <a:avLst/>
          </a:prstGeom>
          <a:noFill/>
        </p:spPr>
        <p:txBody>
          <a:bodyPr wrap="none" rtlCol="0">
            <a:spAutoFit/>
          </a:bodyPr>
          <a:lstStyle/>
          <a:p>
            <a:r>
              <a:rPr lang="en-US" dirty="0" smtClean="0">
                <a:solidFill>
                  <a:srgbClr val="000000"/>
                </a:solidFill>
              </a:rPr>
              <a:t>Coral</a:t>
            </a:r>
          </a:p>
          <a:p>
            <a:r>
              <a:rPr lang="en-US" dirty="0" smtClean="0">
                <a:solidFill>
                  <a:srgbClr val="000000"/>
                </a:solidFill>
              </a:rPr>
              <a:t>Bleaching</a:t>
            </a:r>
            <a:endParaRPr lang="en-US" dirty="0">
              <a:solidFill>
                <a:srgbClr val="000000"/>
              </a:solidFill>
            </a:endParaRPr>
          </a:p>
        </p:txBody>
      </p:sp>
      <p:pic>
        <p:nvPicPr>
          <p:cNvPr id="8" name="Picture 7"/>
          <p:cNvPicPr>
            <a:picLocks noChangeAspect="1"/>
          </p:cNvPicPr>
          <p:nvPr/>
        </p:nvPicPr>
        <p:blipFill>
          <a:blip r:embed="rId3"/>
          <a:stretch>
            <a:fillRect/>
          </a:stretch>
        </p:blipFill>
        <p:spPr>
          <a:xfrm>
            <a:off x="0" y="4356100"/>
            <a:ext cx="3380946" cy="25019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0" y="304800"/>
            <a:ext cx="9144000" cy="715962"/>
          </a:xfrm>
        </p:spPr>
        <p:txBody>
          <a:bodyPr/>
          <a:lstStyle/>
          <a:p>
            <a:r>
              <a:rPr lang="en-US" sz="3000" b="1" dirty="0" smtClean="0">
                <a:solidFill>
                  <a:srgbClr val="FFFF00"/>
                </a:solidFill>
                <a:effectLst>
                  <a:outerShdw blurRad="38100" dist="38100" dir="2700000" algn="tl">
                    <a:srgbClr val="000000">
                      <a:alpha val="43137"/>
                    </a:srgbClr>
                  </a:outerShdw>
                </a:effectLst>
              </a:rPr>
              <a:t>‘</a:t>
            </a:r>
            <a:r>
              <a:rPr lang="en-US" sz="3000" b="1" dirty="0" smtClean="0">
                <a:solidFill>
                  <a:srgbClr val="FFFF00"/>
                </a:solidFill>
                <a:effectLst>
                  <a:outerShdw blurRad="38100" dist="38100" dir="2700000" algn="tl">
                    <a:srgbClr val="000000">
                      <a:alpha val="43137"/>
                    </a:srgbClr>
                  </a:outerShdw>
                </a:effectLst>
              </a:rPr>
              <a:t>Rectal Transport’ on Reefs </a:t>
            </a:r>
            <a:r>
              <a:rPr lang="en-US" sz="3000" b="1" dirty="0" smtClean="0">
                <a:solidFill>
                  <a:srgbClr val="FFFF00"/>
                </a:solidFill>
                <a:effectLst>
                  <a:outerShdw blurRad="38100" dist="38100" dir="2700000" algn="tl">
                    <a:srgbClr val="000000">
                      <a:alpha val="43137"/>
                    </a:srgbClr>
                  </a:outerShdw>
                </a:effectLst>
              </a:rPr>
              <a:t>- Moving </a:t>
            </a:r>
            <a:r>
              <a:rPr lang="en-US" sz="3000" b="1" dirty="0" smtClean="0">
                <a:solidFill>
                  <a:srgbClr val="FFFF00"/>
                </a:solidFill>
                <a:effectLst>
                  <a:outerShdw blurRad="38100" dist="38100" dir="2700000" algn="tl">
                    <a:srgbClr val="000000">
                      <a:alpha val="43137"/>
                    </a:srgbClr>
                  </a:outerShdw>
                </a:effectLst>
              </a:rPr>
              <a:t>Forward</a:t>
            </a:r>
            <a:endParaRPr lang="en-US" sz="3000" b="1" dirty="0">
              <a:solidFill>
                <a:srgbClr val="FFFF00"/>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0" y="914400"/>
            <a:ext cx="8686800" cy="5029200"/>
          </a:xfrm>
        </p:spPr>
        <p:txBody>
          <a:bodyPr/>
          <a:lstStyle/>
          <a:p>
            <a:r>
              <a:rPr lang="en-US" sz="2800" u="sng" dirty="0" smtClean="0">
                <a:solidFill>
                  <a:srgbClr val="FFFF00"/>
                </a:solidFill>
              </a:rPr>
              <a:t>Primary production </a:t>
            </a:r>
            <a:r>
              <a:rPr lang="en-US" sz="2800" dirty="0" smtClean="0">
                <a:solidFill>
                  <a:srgbClr val="FFFF00"/>
                </a:solidFill>
              </a:rPr>
              <a:t>– spatial/temporal impacts of fish schools on nutrient co-limitation</a:t>
            </a:r>
          </a:p>
          <a:p>
            <a:r>
              <a:rPr lang="en-US" sz="2800" u="sng" dirty="0" smtClean="0">
                <a:solidFill>
                  <a:srgbClr val="FFFF00"/>
                </a:solidFill>
              </a:rPr>
              <a:t>Benthic-pelagic coupling </a:t>
            </a:r>
            <a:r>
              <a:rPr lang="en-US" sz="2800" dirty="0" smtClean="0">
                <a:solidFill>
                  <a:srgbClr val="FFFF00"/>
                </a:solidFill>
              </a:rPr>
              <a:t>- Growth/survivorship/reproduction of corals and sponges </a:t>
            </a:r>
          </a:p>
          <a:p>
            <a:pPr lvl="1"/>
            <a:r>
              <a:rPr lang="en-US" sz="2400" i="1" dirty="0" smtClean="0">
                <a:solidFill>
                  <a:srgbClr val="FFFF00"/>
                </a:solidFill>
              </a:rPr>
              <a:t>Acropora cervicornis </a:t>
            </a:r>
            <a:r>
              <a:rPr lang="en-US" sz="2400" dirty="0" smtClean="0">
                <a:solidFill>
                  <a:srgbClr val="FFFF00"/>
                </a:solidFill>
              </a:rPr>
              <a:t>restoration</a:t>
            </a:r>
          </a:p>
          <a:p>
            <a:r>
              <a:rPr lang="en-US" sz="2800" u="sng" dirty="0" smtClean="0">
                <a:solidFill>
                  <a:srgbClr val="FFFF00"/>
                </a:solidFill>
              </a:rPr>
              <a:t>Coral microbiology </a:t>
            </a:r>
            <a:r>
              <a:rPr lang="en-US" sz="2800" dirty="0" smtClean="0">
                <a:solidFill>
                  <a:srgbClr val="FFFF00"/>
                </a:solidFill>
              </a:rPr>
              <a:t>– impact of nutrient subsidies on coral-associated bacteria and coral health</a:t>
            </a:r>
          </a:p>
          <a:p>
            <a:r>
              <a:rPr lang="en-US" sz="2800" u="sng" dirty="0" smtClean="0">
                <a:solidFill>
                  <a:srgbClr val="FFFF00"/>
                </a:solidFill>
              </a:rPr>
              <a:t>Fish growth rates </a:t>
            </a:r>
            <a:r>
              <a:rPr lang="en-US" sz="2800" dirty="0" smtClean="0">
                <a:solidFill>
                  <a:srgbClr val="FFFF00"/>
                </a:solidFill>
              </a:rPr>
              <a:t>–</a:t>
            </a:r>
            <a:r>
              <a:rPr lang="en-US" sz="2800" dirty="0" smtClean="0">
                <a:solidFill>
                  <a:srgbClr val="FFFF00"/>
                </a:solidFill>
              </a:rPr>
              <a:t> growth                                      of  small </a:t>
            </a:r>
            <a:r>
              <a:rPr lang="en-US" sz="2800" dirty="0" smtClean="0">
                <a:solidFill>
                  <a:srgbClr val="FFFF00"/>
                </a:solidFill>
              </a:rPr>
              <a:t>reef-associated</a:t>
            </a:r>
            <a:r>
              <a:rPr lang="en-US" sz="2800" dirty="0" smtClean="0">
                <a:solidFill>
                  <a:srgbClr val="FFFF00"/>
                </a:solidFill>
              </a:rPr>
              <a:t>                                            fishes </a:t>
            </a:r>
            <a:r>
              <a:rPr lang="en-US" sz="2800" dirty="0" smtClean="0">
                <a:solidFill>
                  <a:srgbClr val="FFFF00"/>
                </a:solidFill>
              </a:rPr>
              <a:t>e.g. </a:t>
            </a:r>
            <a:r>
              <a:rPr lang="en-US" sz="2800" dirty="0" smtClean="0">
                <a:solidFill>
                  <a:srgbClr val="FFFF00"/>
                </a:solidFill>
              </a:rPr>
              <a:t>damselfishes,                      surgeonfishes</a:t>
            </a:r>
            <a:endParaRPr lang="en-US" sz="2800" dirty="0">
              <a:solidFill>
                <a:srgbClr val="FFFF00"/>
              </a:solidFill>
            </a:endParaRPr>
          </a:p>
        </p:txBody>
      </p:sp>
      <p:pic>
        <p:nvPicPr>
          <p:cNvPr id="4" name="Picture 3"/>
          <p:cNvPicPr>
            <a:picLocks noChangeAspect="1"/>
          </p:cNvPicPr>
          <p:nvPr/>
        </p:nvPicPr>
        <p:blipFill>
          <a:blip r:embed="rId2"/>
          <a:stretch>
            <a:fillRect/>
          </a:stretch>
        </p:blipFill>
        <p:spPr>
          <a:xfrm>
            <a:off x="4724400" y="4648200"/>
            <a:ext cx="4419600" cy="22098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25672" name="Picture 8" descr="msLogoMedium"/>
          <p:cNvPicPr>
            <a:picLocks noChangeAspect="1" noChangeArrowheads="1"/>
          </p:cNvPicPr>
          <p:nvPr/>
        </p:nvPicPr>
        <p:blipFill>
          <a:blip r:embed="rId3" cstate="print"/>
          <a:srcRect b="34848"/>
          <a:stretch>
            <a:fillRect/>
          </a:stretch>
        </p:blipFill>
        <p:spPr bwMode="auto">
          <a:xfrm>
            <a:off x="0" y="5562600"/>
            <a:ext cx="3124200" cy="1018035"/>
          </a:xfrm>
          <a:prstGeom prst="rect">
            <a:avLst/>
          </a:prstGeom>
          <a:noFill/>
        </p:spPr>
      </p:pic>
      <p:sp>
        <p:nvSpPr>
          <p:cNvPr id="13" name="Title 12"/>
          <p:cNvSpPr>
            <a:spLocks noGrp="1"/>
          </p:cNvSpPr>
          <p:nvPr>
            <p:ph type="title"/>
          </p:nvPr>
        </p:nvSpPr>
        <p:spPr>
          <a:xfrm>
            <a:off x="228600" y="274638"/>
            <a:ext cx="8610600" cy="639762"/>
          </a:xfrm>
        </p:spPr>
        <p:txBody>
          <a:bodyPr/>
          <a:lstStyle/>
          <a:p>
            <a:r>
              <a:rPr lang="en-US" sz="3200" b="1" dirty="0" smtClean="0">
                <a:solidFill>
                  <a:srgbClr val="FFFF00"/>
                </a:solidFill>
                <a:effectLst>
                  <a:outerShdw blurRad="38100" dist="38100" dir="2700000" algn="tl">
                    <a:srgbClr val="000000">
                      <a:alpha val="43137"/>
                    </a:srgbClr>
                  </a:outerShdw>
                </a:effectLst>
              </a:rPr>
              <a:t>Funding and Acknowledgments</a:t>
            </a:r>
            <a:endParaRPr lang="en-US" sz="3200" b="1" dirty="0">
              <a:solidFill>
                <a:srgbClr val="FFFF00"/>
              </a:solidFill>
              <a:effectLst>
                <a:outerShdw blurRad="38100" dist="38100" dir="2700000" algn="tl">
                  <a:srgbClr val="000000">
                    <a:alpha val="43137"/>
                  </a:srgbClr>
                </a:outerShdw>
              </a:effectLst>
            </a:endParaRPr>
          </a:p>
        </p:txBody>
      </p:sp>
      <p:sp>
        <p:nvSpPr>
          <p:cNvPr id="15" name="Rectangle 10"/>
          <p:cNvSpPr>
            <a:spLocks noChangeArrowheads="1"/>
          </p:cNvSpPr>
          <p:nvPr/>
        </p:nvSpPr>
        <p:spPr bwMode="auto">
          <a:xfrm>
            <a:off x="3124200" y="1752600"/>
            <a:ext cx="6019800" cy="2057400"/>
          </a:xfrm>
          <a:prstGeom prst="rect">
            <a:avLst/>
          </a:prstGeom>
          <a:solidFill>
            <a:schemeClr val="bg2">
              <a:alpha val="53000"/>
            </a:schemeClr>
          </a:solidFill>
          <a:ln w="28575">
            <a:solidFill>
              <a:schemeClr val="tx1"/>
            </a:solidFill>
            <a:miter lim="800000"/>
            <a:headEnd/>
            <a:tailEnd/>
          </a:ln>
          <a:effectLst/>
        </p:spPr>
        <p:txBody>
          <a:bodyPr/>
          <a:lstStyle/>
          <a:p>
            <a:pPr marL="342900" indent="-342900" algn="l">
              <a:lnSpc>
                <a:spcPct val="80000"/>
              </a:lnSpc>
              <a:spcBef>
                <a:spcPct val="20000"/>
              </a:spcBef>
              <a:buFontTx/>
              <a:buChar char="•"/>
            </a:pPr>
            <a:endParaRPr lang="en-US" sz="1600" i="0" dirty="0" smtClean="0">
              <a:effectLst>
                <a:outerShdw blurRad="38100" dist="38100" dir="2700000" algn="tl">
                  <a:srgbClr val="000000"/>
                </a:outerShdw>
              </a:effectLst>
              <a:latin typeface="+mj-lt"/>
            </a:endParaRPr>
          </a:p>
          <a:p>
            <a:pPr marL="342900" indent="-342900" algn="l">
              <a:lnSpc>
                <a:spcPct val="80000"/>
              </a:lnSpc>
              <a:spcBef>
                <a:spcPct val="20000"/>
              </a:spcBef>
              <a:buFontTx/>
              <a:buChar char="•"/>
            </a:pPr>
            <a:r>
              <a:rPr lang="en-US" i="0" dirty="0" smtClean="0">
                <a:effectLst>
                  <a:outerShdw blurRad="38100" dist="38100" dir="2700000" algn="tl">
                    <a:srgbClr val="000000">
                      <a:alpha val="43137"/>
                    </a:srgbClr>
                  </a:outerShdw>
                </a:effectLst>
                <a:latin typeface="+mj-lt"/>
              </a:rPr>
              <a:t>Florida Keys National Marine Sanctuary – Joanne Delany, Scott Donahue</a:t>
            </a:r>
            <a:endParaRPr lang="en-US" i="0" dirty="0" smtClean="0">
              <a:effectLst>
                <a:outerShdw blurRad="38100" dist="38100" dir="2700000" algn="tl">
                  <a:srgbClr val="000000">
                    <a:alpha val="43137"/>
                  </a:srgbClr>
                </a:outerShdw>
              </a:effectLst>
              <a:latin typeface="+mj-lt"/>
            </a:endParaRPr>
          </a:p>
          <a:p>
            <a:pPr marL="342900" indent="-342900" algn="l">
              <a:lnSpc>
                <a:spcPct val="80000"/>
              </a:lnSpc>
              <a:spcBef>
                <a:spcPct val="20000"/>
              </a:spcBef>
              <a:buFontTx/>
              <a:buChar char="•"/>
            </a:pPr>
            <a:r>
              <a:rPr lang="en-US" i="0" dirty="0" smtClean="0">
                <a:effectLst>
                  <a:outerShdw blurRad="38100" dist="38100" dir="2700000" algn="tl">
                    <a:srgbClr val="000000">
                      <a:alpha val="43137"/>
                    </a:srgbClr>
                  </a:outerShdw>
                </a:effectLst>
                <a:latin typeface="+mj-lt"/>
              </a:rPr>
              <a:t>Ben </a:t>
            </a:r>
            <a:r>
              <a:rPr lang="en-US" i="0" dirty="0" err="1" smtClean="0">
                <a:effectLst>
                  <a:outerShdw blurRad="38100" dist="38100" dir="2700000" algn="tl">
                    <a:srgbClr val="000000">
                      <a:alpha val="43137"/>
                    </a:srgbClr>
                  </a:outerShdw>
                </a:effectLst>
                <a:latin typeface="+mj-lt"/>
              </a:rPr>
              <a:t>Ruttenberg</a:t>
            </a:r>
            <a:r>
              <a:rPr lang="en-US" i="0" dirty="0" smtClean="0">
                <a:effectLst>
                  <a:outerShdw blurRad="38100" dist="38100" dir="2700000" algn="tl">
                    <a:srgbClr val="000000">
                      <a:alpha val="43137"/>
                    </a:srgbClr>
                  </a:outerShdw>
                </a:effectLst>
                <a:latin typeface="+mj-lt"/>
              </a:rPr>
              <a:t>, Fourqurean Lab. </a:t>
            </a:r>
            <a:r>
              <a:rPr lang="en-US" i="0" dirty="0" smtClean="0">
                <a:effectLst>
                  <a:outerShdw blurRad="38100" dist="38100" dir="2700000" algn="tl">
                    <a:srgbClr val="000000">
                      <a:alpha val="43137"/>
                    </a:srgbClr>
                  </a:outerShdw>
                </a:effectLst>
                <a:latin typeface="+mj-lt"/>
              </a:rPr>
              <a:t>Andrew Thurber, Megan Kelley, Sergio Burgos, Melissa Pimentel, Gary Gross</a:t>
            </a:r>
            <a:endParaRPr lang="en-US" i="0" dirty="0" smtClean="0">
              <a:effectLst>
                <a:outerShdw blurRad="38100" dist="38100" dir="2700000" algn="tl">
                  <a:srgbClr val="000000">
                    <a:alpha val="43137"/>
                  </a:srgbClr>
                </a:outerShdw>
              </a:effectLst>
              <a:latin typeface="+mj-lt"/>
            </a:endParaRPr>
          </a:p>
          <a:p>
            <a:pPr marL="342900" indent="-342900" algn="l">
              <a:lnSpc>
                <a:spcPct val="80000"/>
              </a:lnSpc>
              <a:spcBef>
                <a:spcPct val="20000"/>
              </a:spcBef>
              <a:buFontTx/>
              <a:buChar char="•"/>
            </a:pPr>
            <a:r>
              <a:rPr lang="en-US" i="0" dirty="0" smtClean="0">
                <a:effectLst>
                  <a:outerShdw blurRad="38100" dist="38100" dir="2700000" algn="tl">
                    <a:srgbClr val="000000">
                      <a:alpha val="43137"/>
                    </a:srgbClr>
                  </a:outerShdw>
                </a:effectLst>
                <a:latin typeface="+mj-lt"/>
              </a:rPr>
              <a:t>National Science Foundation, FIU Faculty Development Grant, FIU Arts &amp; Sciences</a:t>
            </a:r>
            <a:endParaRPr lang="en-US" i="0" dirty="0" smtClean="0">
              <a:effectLst>
                <a:outerShdw blurRad="38100" dist="38100" dir="2700000" algn="tl">
                  <a:srgbClr val="000000">
                    <a:alpha val="43137"/>
                  </a:srgbClr>
                </a:outerShdw>
              </a:effectLst>
              <a:latin typeface="+mj-lt"/>
            </a:endParaRPr>
          </a:p>
          <a:p>
            <a:pPr marL="342900" indent="-342900" algn="l">
              <a:lnSpc>
                <a:spcPct val="80000"/>
              </a:lnSpc>
              <a:spcBef>
                <a:spcPct val="20000"/>
              </a:spcBef>
              <a:buFontTx/>
              <a:buChar char="•"/>
            </a:pPr>
            <a:endParaRPr lang="en-US" sz="1600" i="0" dirty="0" smtClean="0">
              <a:effectLst>
                <a:outerShdw blurRad="38100" dist="38100" dir="2700000" algn="tl">
                  <a:srgbClr val="000000"/>
                </a:outerShdw>
              </a:effectLst>
            </a:endParaRPr>
          </a:p>
          <a:p>
            <a:pPr marL="342900" indent="-342900" algn="l">
              <a:lnSpc>
                <a:spcPct val="80000"/>
              </a:lnSpc>
              <a:spcBef>
                <a:spcPct val="20000"/>
              </a:spcBef>
              <a:buFontTx/>
              <a:buChar char="•"/>
            </a:pPr>
            <a:endParaRPr lang="en-US" sz="1600" i="0" dirty="0" smtClean="0">
              <a:effectLst>
                <a:outerShdw blurRad="38100" dist="38100" dir="2700000" algn="tl">
                  <a:srgbClr val="000000"/>
                </a:outerShdw>
              </a:effectLst>
            </a:endParaRPr>
          </a:p>
        </p:txBody>
      </p:sp>
      <p:pic>
        <p:nvPicPr>
          <p:cNvPr id="19" name="Picture 18"/>
          <p:cNvPicPr>
            <a:picLocks noChangeAspect="1"/>
          </p:cNvPicPr>
          <p:nvPr/>
        </p:nvPicPr>
        <p:blipFill>
          <a:blip r:embed="rId4"/>
          <a:stretch>
            <a:fillRect/>
          </a:stretch>
        </p:blipFill>
        <p:spPr>
          <a:xfrm>
            <a:off x="0" y="0"/>
            <a:ext cx="1295400" cy="1295400"/>
          </a:xfrm>
          <a:prstGeom prst="rect">
            <a:avLst/>
          </a:prstGeom>
        </p:spPr>
      </p:pic>
      <p:sp>
        <p:nvSpPr>
          <p:cNvPr id="8" name="TextBox 7"/>
          <p:cNvSpPr txBox="1"/>
          <p:nvPr/>
        </p:nvSpPr>
        <p:spPr>
          <a:xfrm>
            <a:off x="3781560" y="914400"/>
            <a:ext cx="5362440" cy="830997"/>
          </a:xfrm>
          <a:prstGeom prst="rect">
            <a:avLst/>
          </a:prstGeom>
          <a:noFill/>
        </p:spPr>
        <p:txBody>
          <a:bodyPr wrap="none" rtlCol="0">
            <a:spAutoFit/>
          </a:bodyPr>
          <a:lstStyle/>
          <a:p>
            <a:r>
              <a:rPr lang="en-US" sz="2400" dirty="0" smtClean="0">
                <a:effectLst>
                  <a:outerShdw blurRad="38100" dist="38100" dir="2700000" algn="tl">
                    <a:srgbClr val="000000">
                      <a:alpha val="43137"/>
                    </a:srgbClr>
                  </a:outerShdw>
                </a:effectLst>
              </a:rPr>
              <a:t>“I don’t drink water – fish pee in it”</a:t>
            </a:r>
            <a:br>
              <a:rPr lang="en-US" sz="2400" dirty="0" smtClean="0">
                <a:effectLst>
                  <a:outerShdw blurRad="38100" dist="38100" dir="2700000" algn="tl">
                    <a:srgbClr val="000000">
                      <a:alpha val="43137"/>
                    </a:srgbClr>
                  </a:outerShdw>
                </a:effectLst>
              </a:rPr>
            </a:br>
            <a:r>
              <a:rPr lang="en-US" sz="2400" dirty="0" smtClean="0">
                <a:effectLst>
                  <a:outerShdw blurRad="38100" dist="38100" dir="2700000" algn="tl">
                    <a:srgbClr val="000000">
                      <a:alpha val="43137"/>
                    </a:srgbClr>
                  </a:outerShdw>
                </a:effectLst>
              </a:rPr>
              <a:t>			W.C. Fields</a:t>
            </a:r>
            <a:endParaRPr lang="en-US" sz="2400" dirty="0"/>
          </a:p>
        </p:txBody>
      </p:sp>
      <p:sp>
        <p:nvSpPr>
          <p:cNvPr id="7" name="TextBox 6"/>
          <p:cNvSpPr txBox="1"/>
          <p:nvPr/>
        </p:nvSpPr>
        <p:spPr>
          <a:xfrm>
            <a:off x="2408717" y="4175387"/>
            <a:ext cx="184666" cy="369332"/>
          </a:xfrm>
          <a:prstGeom prst="rect">
            <a:avLst/>
          </a:prstGeom>
          <a:noFill/>
        </p:spPr>
        <p:txBody>
          <a:bodyPr wrap="none" rtlCol="0">
            <a:spAutoFit/>
          </a:bodyPr>
          <a:lstStyle/>
          <a:p>
            <a:endParaRPr lang="en-US" dirty="0"/>
          </a:p>
        </p:txBody>
      </p:sp>
      <p:pic>
        <p:nvPicPr>
          <p:cNvPr id="10" name="Picture 9"/>
          <p:cNvPicPr>
            <a:picLocks noChangeAspect="1"/>
          </p:cNvPicPr>
          <p:nvPr/>
        </p:nvPicPr>
        <p:blipFill>
          <a:blip r:embed="rId5"/>
          <a:srcRect l="781" t="13281" r="54980" b="12500"/>
          <a:stretch>
            <a:fillRect/>
          </a:stretch>
        </p:blipFill>
        <p:spPr>
          <a:xfrm>
            <a:off x="0" y="1371599"/>
            <a:ext cx="3200400" cy="4026993"/>
          </a:xfrm>
          <a:prstGeom prst="rect">
            <a:avLst/>
          </a:prstGeom>
        </p:spPr>
      </p:pic>
      <p:sp>
        <p:nvSpPr>
          <p:cNvPr id="11" name="TextBox 10"/>
          <p:cNvSpPr txBox="1"/>
          <p:nvPr/>
        </p:nvSpPr>
        <p:spPr>
          <a:xfrm>
            <a:off x="3313746" y="3886200"/>
            <a:ext cx="5830254" cy="2800766"/>
          </a:xfrm>
          <a:prstGeom prst="rect">
            <a:avLst/>
          </a:prstGeom>
          <a:noFill/>
          <a:ln w="25400">
            <a:solidFill>
              <a:srgbClr val="FFFF00"/>
            </a:solidFill>
          </a:ln>
        </p:spPr>
        <p:txBody>
          <a:bodyPr wrap="square" rtlCol="0">
            <a:spAutoFit/>
          </a:bodyPr>
          <a:lstStyle/>
          <a:p>
            <a:r>
              <a:rPr lang="en-US" sz="2200" dirty="0" smtClean="0"/>
              <a:t>“Fishing Down Nutrients: Altering Coral Reef  Ecosystems From the Bottom Up”</a:t>
            </a:r>
          </a:p>
          <a:p>
            <a:endParaRPr lang="en-US" sz="2200" dirty="0" smtClean="0"/>
          </a:p>
          <a:p>
            <a:r>
              <a:rPr lang="en-US" sz="2200" dirty="0" smtClean="0"/>
              <a:t>Jacob Allgeier, Craig Layman, </a:t>
            </a:r>
          </a:p>
          <a:p>
            <a:r>
              <a:rPr lang="en-US" sz="2200" dirty="0" smtClean="0"/>
              <a:t>Peter </a:t>
            </a:r>
            <a:r>
              <a:rPr lang="en-US" sz="2200" dirty="0" err="1" smtClean="0"/>
              <a:t>Mumby</a:t>
            </a:r>
            <a:r>
              <a:rPr lang="en-US" sz="2200" dirty="0" smtClean="0"/>
              <a:t>, Amy </a:t>
            </a:r>
            <a:r>
              <a:rPr lang="en-US" sz="2200" dirty="0" err="1" smtClean="0"/>
              <a:t>Rosemond</a:t>
            </a:r>
            <a:endParaRPr lang="en-US" sz="2200" dirty="0" smtClean="0"/>
          </a:p>
          <a:p>
            <a:endParaRPr lang="en-US" sz="2200" dirty="0" smtClean="0"/>
          </a:p>
          <a:p>
            <a:r>
              <a:rPr lang="en-US" sz="2200" dirty="0" smtClean="0"/>
              <a:t>4:45PM - 13B The Changing Role of Fishes in Coral Reef Ecosystems</a:t>
            </a:r>
            <a:endParaRPr lang="en-US" sz="2200" dirty="0"/>
          </a:p>
        </p:txBody>
      </p:sp>
      <p:sp>
        <p:nvSpPr>
          <p:cNvPr id="14" name="TextBox 13"/>
          <p:cNvSpPr txBox="1"/>
          <p:nvPr/>
        </p:nvSpPr>
        <p:spPr>
          <a:xfrm>
            <a:off x="152400" y="5029200"/>
            <a:ext cx="1618993" cy="369332"/>
          </a:xfrm>
          <a:prstGeom prst="rect">
            <a:avLst/>
          </a:prstGeom>
          <a:noFill/>
        </p:spPr>
        <p:txBody>
          <a:bodyPr wrap="none" rtlCol="0">
            <a:spAutoFit/>
          </a:bodyPr>
          <a:lstStyle/>
          <a:p>
            <a:r>
              <a:rPr lang="en-US" dirty="0" smtClean="0"/>
              <a:t>© Taro </a:t>
            </a:r>
            <a:r>
              <a:rPr lang="en-US" dirty="0" err="1" smtClean="0"/>
              <a:t>Gomi</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FF00"/>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36786</TotalTime>
  <Words>1469</Words>
  <Application>Microsoft Macintosh PowerPoint</Application>
  <PresentationFormat>On-screen Show (4:3)</PresentationFormat>
  <Paragraphs>224</Paragraphs>
  <Slides>29</Slides>
  <Notes>4</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Default Design</vt:lpstr>
      <vt:lpstr>Nutrient supply from fishes impacts phase shifts in a Caribbean coral reef ecosystem</vt:lpstr>
      <vt:lpstr>Top-down vs. Bottom-up Effects on Coral Reef Communities</vt:lpstr>
      <vt:lpstr>Herbivores Run Reefs!</vt:lpstr>
      <vt:lpstr>Everyone poops (and pees)</vt:lpstr>
      <vt:lpstr>Consumer-driven nutrient cycling in nutrient poor ecosystems</vt:lpstr>
      <vt:lpstr>Fish Schools: An Asset to Corals</vt:lpstr>
      <vt:lpstr>Fish Schools as Nutrient Vectors</vt:lpstr>
      <vt:lpstr>Context-dependent effects of fish excretion in reef systems</vt:lpstr>
      <vt:lpstr>What happens to fish pee when corals are rare?</vt:lpstr>
      <vt:lpstr>Fish Schools: an Asset to Corals?</vt:lpstr>
      <vt:lpstr>How much P (and N) do Fish Pee?</vt:lpstr>
      <vt:lpstr>How much P (and N) do Fish Pee?</vt:lpstr>
      <vt:lpstr>Fishes and N excretion</vt:lpstr>
      <vt:lpstr>How Much Nitrogen is That?</vt:lpstr>
      <vt:lpstr>What Are Drivers of Algal Abundance?</vt:lpstr>
      <vt:lpstr>What Are Drivers of Algal Abundance?</vt:lpstr>
      <vt:lpstr>Interplay of Total/Herbivore Fish Biomass</vt:lpstr>
      <vt:lpstr>What Are Drivers of Juvenile Coral Density?</vt:lpstr>
      <vt:lpstr>What are drivers of juvenile coral density?</vt:lpstr>
      <vt:lpstr>Why negative effect of fish nutrients on corals?</vt:lpstr>
      <vt:lpstr>Take Home</vt:lpstr>
      <vt:lpstr>‘Rectal Transport’ and Phase Shifts on Reefs</vt:lpstr>
      <vt:lpstr>‘Rectal Transport’ and Phase Shifts on Reefs</vt:lpstr>
      <vt:lpstr>‘Rectal Transport’ and Phase Shifts on Reefs</vt:lpstr>
      <vt:lpstr>‘Rectal Transport’ and Phase Shifts on Reefs</vt:lpstr>
      <vt:lpstr>Role of Fish Nutrients in “Healthy” Reef Systems</vt:lpstr>
      <vt:lpstr>Fish Pee In a Warming World</vt:lpstr>
      <vt:lpstr>‘Rectal Transport’ on Reefs - Moving Forward</vt:lpstr>
      <vt:lpstr>Funding and Acknowledgments</vt:lpstr>
    </vt:vector>
  </TitlesOfParts>
  <Company>Georgia Institute of Technology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Deron Burkepile</cp:lastModifiedBy>
  <cp:revision>1368</cp:revision>
  <dcterms:created xsi:type="dcterms:W3CDTF">2012-07-01T03:32:10Z</dcterms:created>
  <dcterms:modified xsi:type="dcterms:W3CDTF">2012-07-08T06:39:30Z</dcterms:modified>
</cp:coreProperties>
</file>